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4630400" cy="8229600"/>
  <p:notesSz cx="8229600" cy="14630400"/>
  <p:embeddedFontLst>
    <p:embeddedFont>
      <p:font typeface="Arimo" panose="020B0604020202020204" charset="0"/>
      <p:regular r:id="rId23"/>
    </p:embeddedFont>
    <p:embeddedFont>
      <p:font typeface="Outfit Extra Bold" panose="020B0604020202020204" charset="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i vidyadhar" userId="b363f5a030a79880" providerId="LiveId" clId="{F9C4446D-692B-4FF7-B74E-3B8BB9F64282}"/>
    <pc:docChg chg="custSel modSld">
      <pc:chgData name="mani vidyadhar" userId="b363f5a030a79880" providerId="LiveId" clId="{F9C4446D-692B-4FF7-B74E-3B8BB9F64282}" dt="2025-03-12T04:11:27.833" v="1" actId="478"/>
      <pc:docMkLst>
        <pc:docMk/>
      </pc:docMkLst>
      <pc:sldChg chg="delSp mod">
        <pc:chgData name="mani vidyadhar" userId="b363f5a030a79880" providerId="LiveId" clId="{F9C4446D-692B-4FF7-B74E-3B8BB9F64282}" dt="2025-03-12T04:11:27.833" v="1" actId="478"/>
        <pc:sldMkLst>
          <pc:docMk/>
          <pc:sldMk cId="0" sldId="256"/>
        </pc:sldMkLst>
        <pc:spChg chg="del">
          <ac:chgData name="mani vidyadhar" userId="b363f5a030a79880" providerId="LiveId" clId="{F9C4446D-692B-4FF7-B74E-3B8BB9F64282}" dt="2025-03-12T04:11:27.833" v="1" actId="478"/>
          <ac:spMkLst>
            <pc:docMk/>
            <pc:sldMk cId="0" sldId="256"/>
            <ac:spMk id="5" creationId="{00000000-0000-0000-0000-000000000000}"/>
          </ac:spMkLst>
        </pc:spChg>
        <pc:spChg chg="del">
          <ac:chgData name="mani vidyadhar" userId="b363f5a030a79880" providerId="LiveId" clId="{F9C4446D-692B-4FF7-B74E-3B8BB9F64282}" dt="2025-03-12T04:11:24.767" v="0" actId="478"/>
          <ac:spMkLst>
            <pc:docMk/>
            <pc:sldMk cId="0" sldId="256"/>
            <ac:spMk id="7"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24125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95000"/>
            </a:srgbClr>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8.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93852"/>
            <a:ext cx="7556421" cy="2835116"/>
          </a:xfrm>
          <a:prstGeom prst="rect">
            <a:avLst/>
          </a:prstGeom>
          <a:noFill/>
          <a:ln/>
        </p:spPr>
        <p:txBody>
          <a:bodyPr wrap="squar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An Evolutionary Deep Learning Framework for Automated ECG Arrhythmia Classification</a:t>
            </a:r>
            <a:endParaRPr lang="en-US" sz="4450" dirty="0"/>
          </a:p>
        </p:txBody>
      </p:sp>
      <p:sp>
        <p:nvSpPr>
          <p:cNvPr id="4" name="Text 1"/>
          <p:cNvSpPr/>
          <p:nvPr/>
        </p:nvSpPr>
        <p:spPr>
          <a:xfrm>
            <a:off x="793790" y="4469130"/>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This presentation introduces a novel computational framework that combines particle swarm optimization with convolutional neural networks to automatically classify cardiac arrhythmias from ECG signals. The system optimizes neural network architectures without manual configuration, enabling robust performance across multiple arrhythmia types.</a:t>
            </a:r>
            <a:endParaRPr lang="en-US" sz="1750" dirty="0"/>
          </a:p>
        </p:txBody>
      </p:sp>
      <p:sp>
        <p:nvSpPr>
          <p:cNvPr id="6" name="Text 3"/>
          <p:cNvSpPr/>
          <p:nvPr/>
        </p:nvSpPr>
        <p:spPr>
          <a:xfrm>
            <a:off x="904756" y="6688336"/>
            <a:ext cx="140851" cy="97512"/>
          </a:xfrm>
          <a:prstGeom prst="rect">
            <a:avLst/>
          </a:prstGeom>
          <a:noFill/>
          <a:ln/>
        </p:spPr>
        <p:txBody>
          <a:bodyPr wrap="none" lIns="0" tIns="0" rIns="0" bIns="0" rtlCol="0" anchor="t"/>
          <a:lstStyle/>
          <a:p>
            <a:pPr marL="0" indent="0" algn="ctr">
              <a:lnSpc>
                <a:spcPts val="750"/>
              </a:lnSpc>
              <a:buNone/>
            </a:pPr>
            <a:r>
              <a:rPr lang="en-US" sz="750" dirty="0">
                <a:solidFill>
                  <a:srgbClr val="FFFFFF"/>
                </a:solidFill>
                <a:latin typeface="Arimo Medium" pitchFamily="34" charset="0"/>
                <a:ea typeface="Arimo Medium" pitchFamily="34" charset="-122"/>
                <a:cs typeface="Arimo Medium" pitchFamily="34" charset="-120"/>
              </a:rPr>
              <a:t>NN</a:t>
            </a:r>
            <a:endParaRPr lang="en-US" sz="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663059" y="521851"/>
            <a:ext cx="5713928" cy="591979"/>
          </a:xfrm>
          <a:prstGeom prst="rect">
            <a:avLst/>
          </a:prstGeom>
          <a:noFill/>
          <a:ln/>
        </p:spPr>
        <p:txBody>
          <a:bodyPr wrap="none" lIns="0" tIns="0" rIns="0" bIns="0" rtlCol="0" anchor="t"/>
          <a:lstStyle/>
          <a:p>
            <a:pPr marL="0" indent="0">
              <a:lnSpc>
                <a:spcPts val="4650"/>
              </a:lnSpc>
              <a:buNone/>
            </a:pPr>
            <a:r>
              <a:rPr lang="en-US" sz="3700" b="1" dirty="0">
                <a:solidFill>
                  <a:srgbClr val="231971"/>
                </a:solidFill>
                <a:latin typeface="Outfit Extra Bold" pitchFamily="34" charset="0"/>
                <a:ea typeface="Outfit Extra Bold" pitchFamily="34" charset="-122"/>
                <a:cs typeface="Outfit Extra Bold" pitchFamily="34" charset="-120"/>
              </a:rPr>
              <a:t>Data Preparation Process</a:t>
            </a:r>
            <a:endParaRPr lang="en-US" sz="3700" dirty="0"/>
          </a:p>
        </p:txBody>
      </p:sp>
      <p:sp>
        <p:nvSpPr>
          <p:cNvPr id="3" name="Shape 1"/>
          <p:cNvSpPr/>
          <p:nvPr/>
        </p:nvSpPr>
        <p:spPr>
          <a:xfrm>
            <a:off x="935712" y="1492687"/>
            <a:ext cx="22860" cy="6214943"/>
          </a:xfrm>
          <a:prstGeom prst="roundRect">
            <a:avLst>
              <a:gd name="adj" fmla="val 348092"/>
            </a:avLst>
          </a:prstGeom>
          <a:solidFill>
            <a:srgbClr val="BDB8DF"/>
          </a:solidFill>
          <a:ln/>
        </p:spPr>
      </p:sp>
      <p:sp>
        <p:nvSpPr>
          <p:cNvPr id="4" name="Shape 2"/>
          <p:cNvSpPr/>
          <p:nvPr/>
        </p:nvSpPr>
        <p:spPr>
          <a:xfrm>
            <a:off x="1137404" y="1907500"/>
            <a:ext cx="663059" cy="22860"/>
          </a:xfrm>
          <a:prstGeom prst="roundRect">
            <a:avLst>
              <a:gd name="adj" fmla="val 348092"/>
            </a:avLst>
          </a:prstGeom>
          <a:solidFill>
            <a:srgbClr val="BDB8DF"/>
          </a:solidFill>
          <a:ln/>
        </p:spPr>
      </p:sp>
      <p:sp>
        <p:nvSpPr>
          <p:cNvPr id="5" name="Shape 3"/>
          <p:cNvSpPr/>
          <p:nvPr/>
        </p:nvSpPr>
        <p:spPr>
          <a:xfrm>
            <a:off x="734020" y="1705808"/>
            <a:ext cx="426244" cy="426244"/>
          </a:xfrm>
          <a:prstGeom prst="roundRect">
            <a:avLst>
              <a:gd name="adj" fmla="val 18669"/>
            </a:avLst>
          </a:prstGeom>
          <a:solidFill>
            <a:srgbClr val="E9E6FA"/>
          </a:solidFill>
          <a:ln w="7620">
            <a:solidFill>
              <a:srgbClr val="BDB8DF"/>
            </a:solidFill>
            <a:prstDash val="solid"/>
          </a:ln>
        </p:spPr>
      </p:sp>
      <p:sp>
        <p:nvSpPr>
          <p:cNvPr id="6" name="Text 4"/>
          <p:cNvSpPr/>
          <p:nvPr/>
        </p:nvSpPr>
        <p:spPr>
          <a:xfrm>
            <a:off x="891659" y="1776770"/>
            <a:ext cx="110847" cy="284202"/>
          </a:xfrm>
          <a:prstGeom prst="rect">
            <a:avLst/>
          </a:prstGeom>
          <a:noFill/>
          <a:ln/>
        </p:spPr>
        <p:txBody>
          <a:bodyPr wrap="none" lIns="0" tIns="0" rIns="0" bIns="0" rtlCol="0" anchor="t"/>
          <a:lstStyle/>
          <a:p>
            <a:pPr marL="0" indent="0" algn="ctr">
              <a:lnSpc>
                <a:spcPts val="2200"/>
              </a:lnSpc>
              <a:buNone/>
            </a:pPr>
            <a:r>
              <a:rPr lang="en-US" sz="2200" b="1" dirty="0">
                <a:solidFill>
                  <a:srgbClr val="2A2742"/>
                </a:solidFill>
                <a:latin typeface="Outfit Extra Bold" pitchFamily="34" charset="0"/>
                <a:ea typeface="Outfit Extra Bold" pitchFamily="34" charset="-122"/>
                <a:cs typeface="Outfit Extra Bold" pitchFamily="34" charset="-120"/>
              </a:rPr>
              <a:t>1</a:t>
            </a:r>
            <a:endParaRPr lang="en-US" sz="2200" dirty="0"/>
          </a:p>
        </p:txBody>
      </p:sp>
      <p:sp>
        <p:nvSpPr>
          <p:cNvPr id="7" name="Text 5"/>
          <p:cNvSpPr/>
          <p:nvPr/>
        </p:nvSpPr>
        <p:spPr>
          <a:xfrm>
            <a:off x="1989177" y="1682115"/>
            <a:ext cx="2368272" cy="295989"/>
          </a:xfrm>
          <a:prstGeom prst="rect">
            <a:avLst/>
          </a:prstGeom>
          <a:noFill/>
          <a:ln/>
        </p:spPr>
        <p:txBody>
          <a:bodyPr wrap="none" lIns="0" tIns="0" rIns="0" bIns="0" rtlCol="0" anchor="t"/>
          <a:lstStyle/>
          <a:p>
            <a:pPr marL="0" indent="0" algn="l">
              <a:lnSpc>
                <a:spcPts val="2300"/>
              </a:lnSpc>
              <a:buNone/>
            </a:pPr>
            <a:r>
              <a:rPr lang="en-US" sz="1850" b="1" dirty="0">
                <a:solidFill>
                  <a:srgbClr val="2A2742"/>
                </a:solidFill>
                <a:latin typeface="Outfit Extra Bold" pitchFamily="34" charset="0"/>
                <a:ea typeface="Outfit Extra Bold" pitchFamily="34" charset="-122"/>
                <a:cs typeface="Outfit Extra Bold" pitchFamily="34" charset="-120"/>
              </a:rPr>
              <a:t>Signal Preprocessing</a:t>
            </a:r>
            <a:endParaRPr lang="en-US" sz="1850" dirty="0"/>
          </a:p>
        </p:txBody>
      </p:sp>
      <p:sp>
        <p:nvSpPr>
          <p:cNvPr id="8" name="Text 6"/>
          <p:cNvSpPr/>
          <p:nvPr/>
        </p:nvSpPr>
        <p:spPr>
          <a:xfrm>
            <a:off x="1989177" y="2091690"/>
            <a:ext cx="11978164" cy="303014"/>
          </a:xfrm>
          <a:prstGeom prst="rect">
            <a:avLst/>
          </a:prstGeom>
          <a:noFill/>
          <a:ln/>
        </p:spPr>
        <p:txBody>
          <a:bodyPr wrap="none" lIns="0" tIns="0" rIns="0" bIns="0" rtlCol="0" anchor="t"/>
          <a:lstStyle/>
          <a:p>
            <a:pPr marL="0" indent="0" algn="l">
              <a:lnSpc>
                <a:spcPts val="2350"/>
              </a:lnSpc>
              <a:buNone/>
            </a:pPr>
            <a:r>
              <a:rPr lang="en-US" sz="1450" dirty="0">
                <a:solidFill>
                  <a:srgbClr val="2A2742"/>
                </a:solidFill>
                <a:latin typeface="Arimo" pitchFamily="34" charset="0"/>
                <a:ea typeface="Arimo" pitchFamily="34" charset="-122"/>
                <a:cs typeface="Arimo" pitchFamily="34" charset="-120"/>
              </a:rPr>
              <a:t>Remove noise and baseline wander from raw ECG signals</a:t>
            </a:r>
            <a:endParaRPr lang="en-US" sz="1450" dirty="0"/>
          </a:p>
        </p:txBody>
      </p:sp>
      <p:sp>
        <p:nvSpPr>
          <p:cNvPr id="9" name="Shape 7"/>
          <p:cNvSpPr/>
          <p:nvPr/>
        </p:nvSpPr>
        <p:spPr>
          <a:xfrm>
            <a:off x="1137404" y="3188375"/>
            <a:ext cx="663059" cy="22860"/>
          </a:xfrm>
          <a:prstGeom prst="roundRect">
            <a:avLst>
              <a:gd name="adj" fmla="val 348092"/>
            </a:avLst>
          </a:prstGeom>
          <a:solidFill>
            <a:srgbClr val="BDB8DF"/>
          </a:solidFill>
          <a:ln/>
        </p:spPr>
      </p:sp>
      <p:sp>
        <p:nvSpPr>
          <p:cNvPr id="10" name="Shape 8"/>
          <p:cNvSpPr/>
          <p:nvPr/>
        </p:nvSpPr>
        <p:spPr>
          <a:xfrm>
            <a:off x="734020" y="2986683"/>
            <a:ext cx="426244" cy="426244"/>
          </a:xfrm>
          <a:prstGeom prst="roundRect">
            <a:avLst>
              <a:gd name="adj" fmla="val 18669"/>
            </a:avLst>
          </a:prstGeom>
          <a:solidFill>
            <a:srgbClr val="E9E6FA"/>
          </a:solidFill>
          <a:ln w="7620">
            <a:solidFill>
              <a:srgbClr val="BDB8DF"/>
            </a:solidFill>
            <a:prstDash val="solid"/>
          </a:ln>
        </p:spPr>
      </p:sp>
      <p:sp>
        <p:nvSpPr>
          <p:cNvPr id="11" name="Text 9"/>
          <p:cNvSpPr/>
          <p:nvPr/>
        </p:nvSpPr>
        <p:spPr>
          <a:xfrm>
            <a:off x="865227" y="3057644"/>
            <a:ext cx="163711" cy="284202"/>
          </a:xfrm>
          <a:prstGeom prst="rect">
            <a:avLst/>
          </a:prstGeom>
          <a:noFill/>
          <a:ln/>
        </p:spPr>
        <p:txBody>
          <a:bodyPr wrap="none" lIns="0" tIns="0" rIns="0" bIns="0" rtlCol="0" anchor="t"/>
          <a:lstStyle/>
          <a:p>
            <a:pPr marL="0" indent="0" algn="ctr">
              <a:lnSpc>
                <a:spcPts val="2200"/>
              </a:lnSpc>
              <a:buNone/>
            </a:pPr>
            <a:r>
              <a:rPr lang="en-US" sz="2200" b="1" dirty="0">
                <a:solidFill>
                  <a:srgbClr val="2A2742"/>
                </a:solidFill>
                <a:latin typeface="Outfit Extra Bold" pitchFamily="34" charset="0"/>
                <a:ea typeface="Outfit Extra Bold" pitchFamily="34" charset="-122"/>
                <a:cs typeface="Outfit Extra Bold" pitchFamily="34" charset="-120"/>
              </a:rPr>
              <a:t>2</a:t>
            </a:r>
            <a:endParaRPr lang="en-US" sz="2200" dirty="0"/>
          </a:p>
        </p:txBody>
      </p:sp>
      <p:sp>
        <p:nvSpPr>
          <p:cNvPr id="12" name="Text 10"/>
          <p:cNvSpPr/>
          <p:nvPr/>
        </p:nvSpPr>
        <p:spPr>
          <a:xfrm>
            <a:off x="1989177" y="2962989"/>
            <a:ext cx="2368272" cy="295989"/>
          </a:xfrm>
          <a:prstGeom prst="rect">
            <a:avLst/>
          </a:prstGeom>
          <a:noFill/>
          <a:ln/>
        </p:spPr>
        <p:txBody>
          <a:bodyPr wrap="none" lIns="0" tIns="0" rIns="0" bIns="0" rtlCol="0" anchor="t"/>
          <a:lstStyle/>
          <a:p>
            <a:pPr marL="0" indent="0" algn="l">
              <a:lnSpc>
                <a:spcPts val="2300"/>
              </a:lnSpc>
              <a:buNone/>
            </a:pPr>
            <a:r>
              <a:rPr lang="en-US" sz="1850" b="1" dirty="0">
                <a:solidFill>
                  <a:srgbClr val="2A2742"/>
                </a:solidFill>
                <a:latin typeface="Outfit Extra Bold" pitchFamily="34" charset="0"/>
                <a:ea typeface="Outfit Extra Bold" pitchFamily="34" charset="-122"/>
                <a:cs typeface="Outfit Extra Bold" pitchFamily="34" charset="-120"/>
              </a:rPr>
              <a:t>Segmentation</a:t>
            </a:r>
            <a:endParaRPr lang="en-US" sz="1850" dirty="0"/>
          </a:p>
        </p:txBody>
      </p:sp>
      <p:sp>
        <p:nvSpPr>
          <p:cNvPr id="13" name="Text 11"/>
          <p:cNvSpPr/>
          <p:nvPr/>
        </p:nvSpPr>
        <p:spPr>
          <a:xfrm>
            <a:off x="1989177" y="3372564"/>
            <a:ext cx="11978164" cy="303014"/>
          </a:xfrm>
          <a:prstGeom prst="rect">
            <a:avLst/>
          </a:prstGeom>
          <a:noFill/>
          <a:ln/>
        </p:spPr>
        <p:txBody>
          <a:bodyPr wrap="none" lIns="0" tIns="0" rIns="0" bIns="0" rtlCol="0" anchor="t"/>
          <a:lstStyle/>
          <a:p>
            <a:pPr marL="0" indent="0" algn="l">
              <a:lnSpc>
                <a:spcPts val="2350"/>
              </a:lnSpc>
              <a:buNone/>
            </a:pPr>
            <a:r>
              <a:rPr lang="en-US" sz="1450" dirty="0">
                <a:solidFill>
                  <a:srgbClr val="2A2742"/>
                </a:solidFill>
                <a:latin typeface="Arimo" pitchFamily="34" charset="0"/>
                <a:ea typeface="Arimo" pitchFamily="34" charset="-122"/>
                <a:cs typeface="Arimo" pitchFamily="34" charset="-120"/>
              </a:rPr>
              <a:t>Divide continuous ECG signals into individual heartbeats</a:t>
            </a:r>
            <a:endParaRPr lang="en-US" sz="1450" dirty="0"/>
          </a:p>
        </p:txBody>
      </p:sp>
      <p:sp>
        <p:nvSpPr>
          <p:cNvPr id="14" name="Shape 12"/>
          <p:cNvSpPr/>
          <p:nvPr/>
        </p:nvSpPr>
        <p:spPr>
          <a:xfrm>
            <a:off x="1137404" y="4469249"/>
            <a:ext cx="663059" cy="22860"/>
          </a:xfrm>
          <a:prstGeom prst="roundRect">
            <a:avLst>
              <a:gd name="adj" fmla="val 348092"/>
            </a:avLst>
          </a:prstGeom>
          <a:solidFill>
            <a:srgbClr val="BDB8DF"/>
          </a:solidFill>
          <a:ln/>
        </p:spPr>
      </p:sp>
      <p:sp>
        <p:nvSpPr>
          <p:cNvPr id="15" name="Shape 13"/>
          <p:cNvSpPr/>
          <p:nvPr/>
        </p:nvSpPr>
        <p:spPr>
          <a:xfrm>
            <a:off x="734020" y="4267557"/>
            <a:ext cx="426244" cy="426244"/>
          </a:xfrm>
          <a:prstGeom prst="roundRect">
            <a:avLst>
              <a:gd name="adj" fmla="val 18669"/>
            </a:avLst>
          </a:prstGeom>
          <a:solidFill>
            <a:srgbClr val="E9E6FA"/>
          </a:solidFill>
          <a:ln w="7620">
            <a:solidFill>
              <a:srgbClr val="BDB8DF"/>
            </a:solidFill>
            <a:prstDash val="solid"/>
          </a:ln>
        </p:spPr>
      </p:sp>
      <p:sp>
        <p:nvSpPr>
          <p:cNvPr id="16" name="Text 14"/>
          <p:cNvSpPr/>
          <p:nvPr/>
        </p:nvSpPr>
        <p:spPr>
          <a:xfrm>
            <a:off x="866299" y="4338518"/>
            <a:ext cx="161687" cy="284202"/>
          </a:xfrm>
          <a:prstGeom prst="rect">
            <a:avLst/>
          </a:prstGeom>
          <a:noFill/>
          <a:ln/>
        </p:spPr>
        <p:txBody>
          <a:bodyPr wrap="none" lIns="0" tIns="0" rIns="0" bIns="0" rtlCol="0" anchor="t"/>
          <a:lstStyle/>
          <a:p>
            <a:pPr marL="0" indent="0" algn="ctr">
              <a:lnSpc>
                <a:spcPts val="2200"/>
              </a:lnSpc>
              <a:buNone/>
            </a:pPr>
            <a:r>
              <a:rPr lang="en-US" sz="2200" b="1" dirty="0">
                <a:solidFill>
                  <a:srgbClr val="2A2742"/>
                </a:solidFill>
                <a:latin typeface="Outfit Extra Bold" pitchFamily="34" charset="0"/>
                <a:ea typeface="Outfit Extra Bold" pitchFamily="34" charset="-122"/>
                <a:cs typeface="Outfit Extra Bold" pitchFamily="34" charset="-120"/>
              </a:rPr>
              <a:t>3</a:t>
            </a:r>
            <a:endParaRPr lang="en-US" sz="2200" dirty="0"/>
          </a:p>
        </p:txBody>
      </p:sp>
      <p:sp>
        <p:nvSpPr>
          <p:cNvPr id="17" name="Text 15"/>
          <p:cNvSpPr/>
          <p:nvPr/>
        </p:nvSpPr>
        <p:spPr>
          <a:xfrm>
            <a:off x="1989177" y="4243864"/>
            <a:ext cx="2368272" cy="295989"/>
          </a:xfrm>
          <a:prstGeom prst="rect">
            <a:avLst/>
          </a:prstGeom>
          <a:noFill/>
          <a:ln/>
        </p:spPr>
        <p:txBody>
          <a:bodyPr wrap="none" lIns="0" tIns="0" rIns="0" bIns="0" rtlCol="0" anchor="t"/>
          <a:lstStyle/>
          <a:p>
            <a:pPr marL="0" indent="0" algn="l">
              <a:lnSpc>
                <a:spcPts val="2300"/>
              </a:lnSpc>
              <a:buNone/>
            </a:pPr>
            <a:r>
              <a:rPr lang="en-US" sz="1850" b="1" dirty="0">
                <a:solidFill>
                  <a:srgbClr val="2A2742"/>
                </a:solidFill>
                <a:latin typeface="Outfit Extra Bold" pitchFamily="34" charset="0"/>
                <a:ea typeface="Outfit Extra Bold" pitchFamily="34" charset="-122"/>
                <a:cs typeface="Outfit Extra Bold" pitchFamily="34" charset="-120"/>
              </a:rPr>
              <a:t>Normalization</a:t>
            </a:r>
            <a:endParaRPr lang="en-US" sz="1850" dirty="0"/>
          </a:p>
        </p:txBody>
      </p:sp>
      <p:sp>
        <p:nvSpPr>
          <p:cNvPr id="18" name="Text 16"/>
          <p:cNvSpPr/>
          <p:nvPr/>
        </p:nvSpPr>
        <p:spPr>
          <a:xfrm>
            <a:off x="1989177" y="4653439"/>
            <a:ext cx="11978164" cy="303014"/>
          </a:xfrm>
          <a:prstGeom prst="rect">
            <a:avLst/>
          </a:prstGeom>
          <a:noFill/>
          <a:ln/>
        </p:spPr>
        <p:txBody>
          <a:bodyPr wrap="none" lIns="0" tIns="0" rIns="0" bIns="0" rtlCol="0" anchor="t"/>
          <a:lstStyle/>
          <a:p>
            <a:pPr marL="0" indent="0" algn="l">
              <a:lnSpc>
                <a:spcPts val="2350"/>
              </a:lnSpc>
              <a:buNone/>
            </a:pPr>
            <a:r>
              <a:rPr lang="en-US" sz="1450" dirty="0">
                <a:solidFill>
                  <a:srgbClr val="2A2742"/>
                </a:solidFill>
                <a:latin typeface="Arimo" pitchFamily="34" charset="0"/>
                <a:ea typeface="Arimo" pitchFamily="34" charset="-122"/>
                <a:cs typeface="Arimo" pitchFamily="34" charset="-120"/>
              </a:rPr>
              <a:t>Standardize signal amplitude across all samples</a:t>
            </a:r>
            <a:endParaRPr lang="en-US" sz="1450" dirty="0"/>
          </a:p>
        </p:txBody>
      </p:sp>
      <p:sp>
        <p:nvSpPr>
          <p:cNvPr id="19" name="Shape 17"/>
          <p:cNvSpPr/>
          <p:nvPr/>
        </p:nvSpPr>
        <p:spPr>
          <a:xfrm>
            <a:off x="1137404" y="5750123"/>
            <a:ext cx="663059" cy="22860"/>
          </a:xfrm>
          <a:prstGeom prst="roundRect">
            <a:avLst>
              <a:gd name="adj" fmla="val 348092"/>
            </a:avLst>
          </a:prstGeom>
          <a:solidFill>
            <a:srgbClr val="BDB8DF"/>
          </a:solidFill>
          <a:ln/>
        </p:spPr>
      </p:sp>
      <p:sp>
        <p:nvSpPr>
          <p:cNvPr id="20" name="Shape 18"/>
          <p:cNvSpPr/>
          <p:nvPr/>
        </p:nvSpPr>
        <p:spPr>
          <a:xfrm>
            <a:off x="734020" y="5548432"/>
            <a:ext cx="426244" cy="426244"/>
          </a:xfrm>
          <a:prstGeom prst="roundRect">
            <a:avLst>
              <a:gd name="adj" fmla="val 18669"/>
            </a:avLst>
          </a:prstGeom>
          <a:solidFill>
            <a:srgbClr val="E9E6FA"/>
          </a:solidFill>
          <a:ln w="7620">
            <a:solidFill>
              <a:srgbClr val="BDB8DF"/>
            </a:solidFill>
            <a:prstDash val="solid"/>
          </a:ln>
        </p:spPr>
      </p:sp>
      <p:sp>
        <p:nvSpPr>
          <p:cNvPr id="21" name="Text 19"/>
          <p:cNvSpPr/>
          <p:nvPr/>
        </p:nvSpPr>
        <p:spPr>
          <a:xfrm>
            <a:off x="859988" y="5619393"/>
            <a:ext cx="174188" cy="284202"/>
          </a:xfrm>
          <a:prstGeom prst="rect">
            <a:avLst/>
          </a:prstGeom>
          <a:noFill/>
          <a:ln/>
        </p:spPr>
        <p:txBody>
          <a:bodyPr wrap="none" lIns="0" tIns="0" rIns="0" bIns="0" rtlCol="0" anchor="t"/>
          <a:lstStyle/>
          <a:p>
            <a:pPr marL="0" indent="0" algn="ctr">
              <a:lnSpc>
                <a:spcPts val="2200"/>
              </a:lnSpc>
              <a:buNone/>
            </a:pPr>
            <a:r>
              <a:rPr lang="en-US" sz="2200" b="1" dirty="0">
                <a:solidFill>
                  <a:srgbClr val="2A2742"/>
                </a:solidFill>
                <a:latin typeface="Outfit Extra Bold" pitchFamily="34" charset="0"/>
                <a:ea typeface="Outfit Extra Bold" pitchFamily="34" charset="-122"/>
                <a:cs typeface="Outfit Extra Bold" pitchFamily="34" charset="-120"/>
              </a:rPr>
              <a:t>4</a:t>
            </a:r>
            <a:endParaRPr lang="en-US" sz="2200" dirty="0"/>
          </a:p>
        </p:txBody>
      </p:sp>
      <p:sp>
        <p:nvSpPr>
          <p:cNvPr id="22" name="Text 20"/>
          <p:cNvSpPr/>
          <p:nvPr/>
        </p:nvSpPr>
        <p:spPr>
          <a:xfrm>
            <a:off x="1989177" y="5524738"/>
            <a:ext cx="2368272" cy="295989"/>
          </a:xfrm>
          <a:prstGeom prst="rect">
            <a:avLst/>
          </a:prstGeom>
          <a:noFill/>
          <a:ln/>
        </p:spPr>
        <p:txBody>
          <a:bodyPr wrap="none" lIns="0" tIns="0" rIns="0" bIns="0" rtlCol="0" anchor="t"/>
          <a:lstStyle/>
          <a:p>
            <a:pPr marL="0" indent="0" algn="l">
              <a:lnSpc>
                <a:spcPts val="2300"/>
              </a:lnSpc>
              <a:buNone/>
            </a:pPr>
            <a:r>
              <a:rPr lang="en-US" sz="1850" b="1" dirty="0">
                <a:solidFill>
                  <a:srgbClr val="2A2742"/>
                </a:solidFill>
                <a:latin typeface="Outfit Extra Bold" pitchFamily="34" charset="0"/>
                <a:ea typeface="Outfit Extra Bold" pitchFamily="34" charset="-122"/>
                <a:cs typeface="Outfit Extra Bold" pitchFamily="34" charset="-120"/>
              </a:rPr>
              <a:t>Balanced Sampling</a:t>
            </a:r>
            <a:endParaRPr lang="en-US" sz="1850" dirty="0"/>
          </a:p>
        </p:txBody>
      </p:sp>
      <p:sp>
        <p:nvSpPr>
          <p:cNvPr id="23" name="Text 21"/>
          <p:cNvSpPr/>
          <p:nvPr/>
        </p:nvSpPr>
        <p:spPr>
          <a:xfrm>
            <a:off x="1989177" y="5934313"/>
            <a:ext cx="11978164" cy="303014"/>
          </a:xfrm>
          <a:prstGeom prst="rect">
            <a:avLst/>
          </a:prstGeom>
          <a:noFill/>
          <a:ln/>
        </p:spPr>
        <p:txBody>
          <a:bodyPr wrap="none" lIns="0" tIns="0" rIns="0" bIns="0" rtlCol="0" anchor="t"/>
          <a:lstStyle/>
          <a:p>
            <a:pPr marL="0" indent="0" algn="l">
              <a:lnSpc>
                <a:spcPts val="2350"/>
              </a:lnSpc>
              <a:buNone/>
            </a:pPr>
            <a:r>
              <a:rPr lang="en-US" sz="1450" dirty="0">
                <a:solidFill>
                  <a:srgbClr val="2A2742"/>
                </a:solidFill>
                <a:latin typeface="Arimo" pitchFamily="34" charset="0"/>
                <a:ea typeface="Arimo" pitchFamily="34" charset="-122"/>
                <a:cs typeface="Arimo" pitchFamily="34" charset="-120"/>
              </a:rPr>
              <a:t>Address class imbalance issues in the dataset</a:t>
            </a:r>
            <a:endParaRPr lang="en-US" sz="1450" dirty="0"/>
          </a:p>
        </p:txBody>
      </p:sp>
      <p:sp>
        <p:nvSpPr>
          <p:cNvPr id="24" name="Shape 22"/>
          <p:cNvSpPr/>
          <p:nvPr/>
        </p:nvSpPr>
        <p:spPr>
          <a:xfrm>
            <a:off x="1137404" y="7030998"/>
            <a:ext cx="663059" cy="22860"/>
          </a:xfrm>
          <a:prstGeom prst="roundRect">
            <a:avLst>
              <a:gd name="adj" fmla="val 348092"/>
            </a:avLst>
          </a:prstGeom>
          <a:solidFill>
            <a:srgbClr val="BDB8DF"/>
          </a:solidFill>
          <a:ln/>
        </p:spPr>
      </p:sp>
      <p:sp>
        <p:nvSpPr>
          <p:cNvPr id="25" name="Shape 23"/>
          <p:cNvSpPr/>
          <p:nvPr/>
        </p:nvSpPr>
        <p:spPr>
          <a:xfrm>
            <a:off x="734020" y="6829306"/>
            <a:ext cx="426244" cy="426244"/>
          </a:xfrm>
          <a:prstGeom prst="roundRect">
            <a:avLst>
              <a:gd name="adj" fmla="val 18669"/>
            </a:avLst>
          </a:prstGeom>
          <a:solidFill>
            <a:srgbClr val="E9E6FA"/>
          </a:solidFill>
          <a:ln w="7620">
            <a:solidFill>
              <a:srgbClr val="BDB8DF"/>
            </a:solidFill>
            <a:prstDash val="solid"/>
          </a:ln>
        </p:spPr>
      </p:sp>
      <p:sp>
        <p:nvSpPr>
          <p:cNvPr id="26" name="Text 24"/>
          <p:cNvSpPr/>
          <p:nvPr/>
        </p:nvSpPr>
        <p:spPr>
          <a:xfrm>
            <a:off x="866418" y="6900267"/>
            <a:ext cx="161449" cy="284202"/>
          </a:xfrm>
          <a:prstGeom prst="rect">
            <a:avLst/>
          </a:prstGeom>
          <a:noFill/>
          <a:ln/>
        </p:spPr>
        <p:txBody>
          <a:bodyPr wrap="none" lIns="0" tIns="0" rIns="0" bIns="0" rtlCol="0" anchor="t"/>
          <a:lstStyle/>
          <a:p>
            <a:pPr marL="0" indent="0" algn="ctr">
              <a:lnSpc>
                <a:spcPts val="2200"/>
              </a:lnSpc>
              <a:buNone/>
            </a:pPr>
            <a:r>
              <a:rPr lang="en-US" sz="2200" b="1" dirty="0">
                <a:solidFill>
                  <a:srgbClr val="2A2742"/>
                </a:solidFill>
                <a:latin typeface="Outfit Extra Bold" pitchFamily="34" charset="0"/>
                <a:ea typeface="Outfit Extra Bold" pitchFamily="34" charset="-122"/>
                <a:cs typeface="Outfit Extra Bold" pitchFamily="34" charset="-120"/>
              </a:rPr>
              <a:t>5</a:t>
            </a:r>
            <a:endParaRPr lang="en-US" sz="2200" dirty="0"/>
          </a:p>
        </p:txBody>
      </p:sp>
      <p:sp>
        <p:nvSpPr>
          <p:cNvPr id="27" name="Text 25"/>
          <p:cNvSpPr/>
          <p:nvPr/>
        </p:nvSpPr>
        <p:spPr>
          <a:xfrm>
            <a:off x="1989177" y="6805613"/>
            <a:ext cx="2518053" cy="295989"/>
          </a:xfrm>
          <a:prstGeom prst="rect">
            <a:avLst/>
          </a:prstGeom>
          <a:noFill/>
          <a:ln/>
        </p:spPr>
        <p:txBody>
          <a:bodyPr wrap="none" lIns="0" tIns="0" rIns="0" bIns="0" rtlCol="0" anchor="t"/>
          <a:lstStyle/>
          <a:p>
            <a:pPr marL="0" indent="0" algn="l">
              <a:lnSpc>
                <a:spcPts val="2300"/>
              </a:lnSpc>
              <a:buNone/>
            </a:pPr>
            <a:r>
              <a:rPr lang="en-US" sz="1850" b="1" dirty="0">
                <a:solidFill>
                  <a:srgbClr val="2A2742"/>
                </a:solidFill>
                <a:latin typeface="Outfit Extra Bold" pitchFamily="34" charset="0"/>
                <a:ea typeface="Outfit Extra Bold" pitchFamily="34" charset="-122"/>
                <a:cs typeface="Outfit Extra Bold" pitchFamily="34" charset="-120"/>
              </a:rPr>
              <a:t>Cross-validation Splits</a:t>
            </a:r>
            <a:endParaRPr lang="en-US" sz="1850" dirty="0"/>
          </a:p>
        </p:txBody>
      </p:sp>
      <p:sp>
        <p:nvSpPr>
          <p:cNvPr id="28" name="Text 26"/>
          <p:cNvSpPr/>
          <p:nvPr/>
        </p:nvSpPr>
        <p:spPr>
          <a:xfrm>
            <a:off x="1989177" y="7215188"/>
            <a:ext cx="11978164" cy="303014"/>
          </a:xfrm>
          <a:prstGeom prst="rect">
            <a:avLst/>
          </a:prstGeom>
          <a:noFill/>
          <a:ln/>
        </p:spPr>
        <p:txBody>
          <a:bodyPr wrap="none" lIns="0" tIns="0" rIns="0" bIns="0" rtlCol="0" anchor="t"/>
          <a:lstStyle/>
          <a:p>
            <a:pPr marL="0" indent="0" algn="l">
              <a:lnSpc>
                <a:spcPts val="2350"/>
              </a:lnSpc>
              <a:buNone/>
            </a:pPr>
            <a:r>
              <a:rPr lang="en-US" sz="1450" dirty="0">
                <a:solidFill>
                  <a:srgbClr val="2A2742"/>
                </a:solidFill>
                <a:latin typeface="Arimo" pitchFamily="34" charset="0"/>
                <a:ea typeface="Arimo" pitchFamily="34" charset="-122"/>
                <a:cs typeface="Arimo" pitchFamily="34" charset="-120"/>
              </a:rPr>
              <a:t>Prepare data for robust model evaluation</a:t>
            </a:r>
            <a:endParaRPr lang="en-US" sz="14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58666" y="771168"/>
            <a:ext cx="7626667" cy="1354931"/>
          </a:xfrm>
          <a:prstGeom prst="rect">
            <a:avLst/>
          </a:prstGeom>
          <a:noFill/>
          <a:ln/>
        </p:spPr>
        <p:txBody>
          <a:bodyPr wrap="square" lIns="0" tIns="0" rIns="0" bIns="0" rtlCol="0" anchor="t"/>
          <a:lstStyle/>
          <a:p>
            <a:pPr marL="0" indent="0">
              <a:lnSpc>
                <a:spcPts val="5300"/>
              </a:lnSpc>
              <a:buNone/>
            </a:pPr>
            <a:r>
              <a:rPr lang="en-US" sz="4250" b="1" dirty="0">
                <a:solidFill>
                  <a:srgbClr val="231971"/>
                </a:solidFill>
                <a:latin typeface="Outfit Extra Bold" pitchFamily="34" charset="0"/>
                <a:ea typeface="Outfit Extra Bold" pitchFamily="34" charset="-122"/>
                <a:cs typeface="Outfit Extra Bold" pitchFamily="34" charset="-120"/>
              </a:rPr>
              <a:t>Core Algorithms: Particle Swarm Optimization (PSO)</a:t>
            </a:r>
            <a:endParaRPr lang="en-US" sz="4250" dirty="0"/>
          </a:p>
        </p:txBody>
      </p:sp>
      <p:sp>
        <p:nvSpPr>
          <p:cNvPr id="4" name="Text 1"/>
          <p:cNvSpPr/>
          <p:nvPr/>
        </p:nvSpPr>
        <p:spPr>
          <a:xfrm>
            <a:off x="758666" y="2451259"/>
            <a:ext cx="7626667" cy="1387316"/>
          </a:xfrm>
          <a:prstGeom prst="rect">
            <a:avLst/>
          </a:prstGeom>
          <a:noFill/>
          <a:ln/>
        </p:spPr>
        <p:txBody>
          <a:bodyPr wrap="square" lIns="0" tIns="0" rIns="0" bIns="0" rtlCol="0" anchor="t"/>
          <a:lstStyle/>
          <a:p>
            <a:pPr marL="0" indent="0">
              <a:lnSpc>
                <a:spcPts val="2700"/>
              </a:lnSpc>
              <a:buNone/>
            </a:pPr>
            <a:r>
              <a:rPr lang="en-US" sz="1700" dirty="0">
                <a:solidFill>
                  <a:srgbClr val="2A2742"/>
                </a:solidFill>
                <a:latin typeface="Arimo" pitchFamily="34" charset="0"/>
                <a:ea typeface="Arimo" pitchFamily="34" charset="-122"/>
                <a:cs typeface="Arimo" pitchFamily="34" charset="-120"/>
              </a:rPr>
              <a:t>Particle Swarm Optimization serves as our automatic architecture optimizer, mimicking the behavior of bird flocks to find optimal solutions. Each particle represents a different CNN architecture configuration, moving through a solution space and adjusting based on personal and group best findings.</a:t>
            </a:r>
            <a:endParaRPr lang="en-US" sz="1700" dirty="0"/>
          </a:p>
        </p:txBody>
      </p:sp>
      <p:sp>
        <p:nvSpPr>
          <p:cNvPr id="5" name="Shape 2"/>
          <p:cNvSpPr/>
          <p:nvPr/>
        </p:nvSpPr>
        <p:spPr>
          <a:xfrm>
            <a:off x="758666" y="4326255"/>
            <a:ext cx="379333" cy="379333"/>
          </a:xfrm>
          <a:prstGeom prst="roundRect">
            <a:avLst>
              <a:gd name="adj" fmla="val 24003"/>
            </a:avLst>
          </a:prstGeom>
          <a:solidFill>
            <a:srgbClr val="E9E6FA"/>
          </a:solidFill>
          <a:ln w="7620">
            <a:solidFill>
              <a:srgbClr val="BDB8DF"/>
            </a:solidFill>
            <a:prstDash val="solid"/>
          </a:ln>
        </p:spPr>
      </p:sp>
      <p:sp>
        <p:nvSpPr>
          <p:cNvPr id="6" name="Text 3"/>
          <p:cNvSpPr/>
          <p:nvPr/>
        </p:nvSpPr>
        <p:spPr>
          <a:xfrm>
            <a:off x="1354693" y="4326255"/>
            <a:ext cx="2709863" cy="338733"/>
          </a:xfrm>
          <a:prstGeom prst="rect">
            <a:avLst/>
          </a:prstGeom>
          <a:noFill/>
          <a:ln/>
        </p:spPr>
        <p:txBody>
          <a:bodyPr wrap="none" lIns="0" tIns="0" rIns="0" bIns="0" rtlCol="0" anchor="t"/>
          <a:lstStyle/>
          <a:p>
            <a:pPr marL="0" indent="0">
              <a:lnSpc>
                <a:spcPts val="2650"/>
              </a:lnSpc>
              <a:buNone/>
            </a:pPr>
            <a:r>
              <a:rPr lang="en-US" sz="2100" b="1" dirty="0">
                <a:solidFill>
                  <a:srgbClr val="2A2742"/>
                </a:solidFill>
                <a:latin typeface="Outfit Extra Bold" pitchFamily="34" charset="0"/>
                <a:ea typeface="Outfit Extra Bold" pitchFamily="34" charset="-122"/>
                <a:cs typeface="Outfit Extra Bold" pitchFamily="34" charset="-120"/>
              </a:rPr>
              <a:t>Particle Information</a:t>
            </a:r>
            <a:endParaRPr lang="en-US" sz="2100" dirty="0"/>
          </a:p>
        </p:txBody>
      </p:sp>
      <p:sp>
        <p:nvSpPr>
          <p:cNvPr id="7" name="Text 4"/>
          <p:cNvSpPr/>
          <p:nvPr/>
        </p:nvSpPr>
        <p:spPr>
          <a:xfrm>
            <a:off x="1354693" y="4795004"/>
            <a:ext cx="3108960" cy="1387316"/>
          </a:xfrm>
          <a:prstGeom prst="rect">
            <a:avLst/>
          </a:prstGeom>
          <a:noFill/>
          <a:ln/>
        </p:spPr>
        <p:txBody>
          <a:bodyPr wrap="square" lIns="0" tIns="0" rIns="0" bIns="0" rtlCol="0" anchor="t"/>
          <a:lstStyle/>
          <a:p>
            <a:pPr marL="0" indent="0">
              <a:lnSpc>
                <a:spcPts val="2700"/>
              </a:lnSpc>
              <a:buNone/>
            </a:pPr>
            <a:r>
              <a:rPr lang="en-US" sz="1700" dirty="0">
                <a:solidFill>
                  <a:srgbClr val="2A2742"/>
                </a:solidFill>
                <a:latin typeface="Arimo" pitchFamily="34" charset="0"/>
                <a:ea typeface="Arimo" pitchFamily="34" charset="-122"/>
                <a:cs typeface="Arimo" pitchFamily="34" charset="-120"/>
              </a:rPr>
              <a:t>Holds data on network parameters like number of layers, filter sizes, and learning rates</a:t>
            </a:r>
            <a:endParaRPr lang="en-US" sz="1700" dirty="0"/>
          </a:p>
        </p:txBody>
      </p:sp>
      <p:sp>
        <p:nvSpPr>
          <p:cNvPr id="8" name="Shape 5"/>
          <p:cNvSpPr/>
          <p:nvPr/>
        </p:nvSpPr>
        <p:spPr>
          <a:xfrm>
            <a:off x="4680347" y="4326255"/>
            <a:ext cx="379333" cy="379333"/>
          </a:xfrm>
          <a:prstGeom prst="roundRect">
            <a:avLst>
              <a:gd name="adj" fmla="val 24003"/>
            </a:avLst>
          </a:prstGeom>
          <a:solidFill>
            <a:srgbClr val="E9E6FA"/>
          </a:solidFill>
          <a:ln w="7620">
            <a:solidFill>
              <a:srgbClr val="BDB8DF"/>
            </a:solidFill>
            <a:prstDash val="solid"/>
          </a:ln>
        </p:spPr>
      </p:sp>
      <p:sp>
        <p:nvSpPr>
          <p:cNvPr id="9" name="Text 6"/>
          <p:cNvSpPr/>
          <p:nvPr/>
        </p:nvSpPr>
        <p:spPr>
          <a:xfrm>
            <a:off x="5276374" y="4326255"/>
            <a:ext cx="2709863" cy="338733"/>
          </a:xfrm>
          <a:prstGeom prst="rect">
            <a:avLst/>
          </a:prstGeom>
          <a:noFill/>
          <a:ln/>
        </p:spPr>
        <p:txBody>
          <a:bodyPr wrap="none" lIns="0" tIns="0" rIns="0" bIns="0" rtlCol="0" anchor="t"/>
          <a:lstStyle/>
          <a:p>
            <a:pPr marL="0" indent="0">
              <a:lnSpc>
                <a:spcPts val="2650"/>
              </a:lnSpc>
              <a:buNone/>
            </a:pPr>
            <a:r>
              <a:rPr lang="en-US" sz="2100" b="1" dirty="0">
                <a:solidFill>
                  <a:srgbClr val="2A2742"/>
                </a:solidFill>
                <a:latin typeface="Outfit Extra Bold" pitchFamily="34" charset="0"/>
                <a:ea typeface="Outfit Extra Bold" pitchFamily="34" charset="-122"/>
                <a:cs typeface="Outfit Extra Bold" pitchFamily="34" charset="-120"/>
              </a:rPr>
              <a:t>Continuous Updates</a:t>
            </a:r>
            <a:endParaRPr lang="en-US" sz="2100" dirty="0"/>
          </a:p>
        </p:txBody>
      </p:sp>
      <p:sp>
        <p:nvSpPr>
          <p:cNvPr id="10" name="Text 7"/>
          <p:cNvSpPr/>
          <p:nvPr/>
        </p:nvSpPr>
        <p:spPr>
          <a:xfrm>
            <a:off x="5276374" y="4795004"/>
            <a:ext cx="3108960" cy="1040487"/>
          </a:xfrm>
          <a:prstGeom prst="rect">
            <a:avLst/>
          </a:prstGeom>
          <a:noFill/>
          <a:ln/>
        </p:spPr>
        <p:txBody>
          <a:bodyPr wrap="square" lIns="0" tIns="0" rIns="0" bIns="0" rtlCol="0" anchor="t"/>
          <a:lstStyle/>
          <a:p>
            <a:pPr marL="0" indent="0">
              <a:lnSpc>
                <a:spcPts val="2700"/>
              </a:lnSpc>
              <a:buNone/>
            </a:pPr>
            <a:r>
              <a:rPr lang="en-US" sz="1700" dirty="0">
                <a:solidFill>
                  <a:srgbClr val="2A2742"/>
                </a:solidFill>
                <a:latin typeface="Arimo" pitchFamily="34" charset="0"/>
                <a:ea typeface="Arimo" pitchFamily="34" charset="-122"/>
                <a:cs typeface="Arimo" pitchFamily="34" charset="-120"/>
              </a:rPr>
              <a:t>PSO constantly adjusts parameters based on network performance metrics</a:t>
            </a:r>
            <a:endParaRPr lang="en-US" sz="1700" dirty="0"/>
          </a:p>
        </p:txBody>
      </p:sp>
      <p:sp>
        <p:nvSpPr>
          <p:cNvPr id="11" name="Shape 8"/>
          <p:cNvSpPr/>
          <p:nvPr/>
        </p:nvSpPr>
        <p:spPr>
          <a:xfrm>
            <a:off x="758666" y="6642854"/>
            <a:ext cx="379333" cy="379333"/>
          </a:xfrm>
          <a:prstGeom prst="roundRect">
            <a:avLst>
              <a:gd name="adj" fmla="val 24003"/>
            </a:avLst>
          </a:prstGeom>
          <a:solidFill>
            <a:srgbClr val="E9E6FA"/>
          </a:solidFill>
          <a:ln w="7620">
            <a:solidFill>
              <a:srgbClr val="BDB8DF"/>
            </a:solidFill>
            <a:prstDash val="solid"/>
          </a:ln>
        </p:spPr>
      </p:sp>
      <p:sp>
        <p:nvSpPr>
          <p:cNvPr id="12" name="Text 9"/>
          <p:cNvSpPr/>
          <p:nvPr/>
        </p:nvSpPr>
        <p:spPr>
          <a:xfrm>
            <a:off x="1354693" y="6642854"/>
            <a:ext cx="2709863" cy="338733"/>
          </a:xfrm>
          <a:prstGeom prst="rect">
            <a:avLst/>
          </a:prstGeom>
          <a:noFill/>
          <a:ln/>
        </p:spPr>
        <p:txBody>
          <a:bodyPr wrap="none" lIns="0" tIns="0" rIns="0" bIns="0" rtlCol="0" anchor="t"/>
          <a:lstStyle/>
          <a:p>
            <a:pPr marL="0" indent="0">
              <a:lnSpc>
                <a:spcPts val="2650"/>
              </a:lnSpc>
              <a:buNone/>
            </a:pPr>
            <a:r>
              <a:rPr lang="en-US" sz="2100" b="1" dirty="0">
                <a:solidFill>
                  <a:srgbClr val="2A2742"/>
                </a:solidFill>
                <a:latin typeface="Outfit Extra Bold" pitchFamily="34" charset="0"/>
                <a:ea typeface="Outfit Extra Bold" pitchFamily="34" charset="-122"/>
                <a:cs typeface="Outfit Extra Bold" pitchFamily="34" charset="-120"/>
              </a:rPr>
              <a:t>Optimization Focus</a:t>
            </a:r>
            <a:endParaRPr lang="en-US" sz="2100" dirty="0"/>
          </a:p>
        </p:txBody>
      </p:sp>
      <p:sp>
        <p:nvSpPr>
          <p:cNvPr id="13" name="Text 10"/>
          <p:cNvSpPr/>
          <p:nvPr/>
        </p:nvSpPr>
        <p:spPr>
          <a:xfrm>
            <a:off x="1354693" y="7111603"/>
            <a:ext cx="7030641" cy="346829"/>
          </a:xfrm>
          <a:prstGeom prst="rect">
            <a:avLst/>
          </a:prstGeom>
          <a:noFill/>
          <a:ln/>
        </p:spPr>
        <p:txBody>
          <a:bodyPr wrap="none" lIns="0" tIns="0" rIns="0" bIns="0" rtlCol="0" anchor="t"/>
          <a:lstStyle/>
          <a:p>
            <a:pPr marL="0" indent="0">
              <a:lnSpc>
                <a:spcPts val="2700"/>
              </a:lnSpc>
              <a:buNone/>
            </a:pPr>
            <a:r>
              <a:rPr lang="en-US" sz="1700" dirty="0">
                <a:solidFill>
                  <a:srgbClr val="2A2742"/>
                </a:solidFill>
                <a:latin typeface="Arimo" pitchFamily="34" charset="0"/>
                <a:ea typeface="Arimo" pitchFamily="34" charset="-122"/>
                <a:cs typeface="Arimo" pitchFamily="34" charset="-120"/>
              </a:rPr>
              <a:t>Primarily targets classification accuracy and loss values</a:t>
            </a:r>
            <a:endParaRPr lang="en-US" sz="17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652105" y="512921"/>
            <a:ext cx="11755279" cy="582335"/>
          </a:xfrm>
          <a:prstGeom prst="rect">
            <a:avLst/>
          </a:prstGeom>
          <a:noFill/>
          <a:ln/>
        </p:spPr>
        <p:txBody>
          <a:bodyPr wrap="none" lIns="0" tIns="0" rIns="0" bIns="0" rtlCol="0" anchor="t"/>
          <a:lstStyle/>
          <a:p>
            <a:pPr marL="0" indent="0">
              <a:lnSpc>
                <a:spcPts val="4550"/>
              </a:lnSpc>
              <a:buNone/>
            </a:pPr>
            <a:r>
              <a:rPr lang="en-US" sz="3650" b="1" dirty="0">
                <a:solidFill>
                  <a:srgbClr val="231971"/>
                </a:solidFill>
                <a:latin typeface="Outfit Extra Bold" pitchFamily="34" charset="0"/>
                <a:ea typeface="Outfit Extra Bold" pitchFamily="34" charset="-122"/>
                <a:cs typeface="Outfit Extra Bold" pitchFamily="34" charset="-120"/>
              </a:rPr>
              <a:t>Core Algorithms: Convolutional Neural Network (CNN)</a:t>
            </a:r>
            <a:endParaRPr lang="en-US" sz="3650" dirty="0"/>
          </a:p>
        </p:txBody>
      </p:sp>
      <p:sp>
        <p:nvSpPr>
          <p:cNvPr id="3" name="Text 1"/>
          <p:cNvSpPr/>
          <p:nvPr/>
        </p:nvSpPr>
        <p:spPr>
          <a:xfrm>
            <a:off x="652105" y="1467922"/>
            <a:ext cx="13326189" cy="298133"/>
          </a:xfrm>
          <a:prstGeom prst="rect">
            <a:avLst/>
          </a:prstGeom>
          <a:noFill/>
          <a:ln/>
        </p:spPr>
        <p:txBody>
          <a:bodyPr wrap="none" lIns="0" tIns="0" rIns="0" bIns="0" rtlCol="0" anchor="t"/>
          <a:lstStyle/>
          <a:p>
            <a:pPr marL="0" indent="0">
              <a:lnSpc>
                <a:spcPts val="2300"/>
              </a:lnSpc>
              <a:buNone/>
            </a:pPr>
            <a:r>
              <a:rPr lang="en-US" sz="1450" dirty="0">
                <a:solidFill>
                  <a:srgbClr val="2A2742"/>
                </a:solidFill>
                <a:latin typeface="Arimo" pitchFamily="34" charset="0"/>
                <a:ea typeface="Arimo" pitchFamily="34" charset="-122"/>
                <a:cs typeface="Arimo" pitchFamily="34" charset="-120"/>
              </a:rPr>
              <a:t>Our CNN is specifically designed for ECG signal processing, with a flexible structure optimized by PSO. Key elements include:</a:t>
            </a:r>
            <a:endParaRPr lang="en-US" sz="1450" dirty="0"/>
          </a:p>
        </p:txBody>
      </p:sp>
      <p:sp>
        <p:nvSpPr>
          <p:cNvPr id="4" name="Shape 2"/>
          <p:cNvSpPr/>
          <p:nvPr/>
        </p:nvSpPr>
        <p:spPr>
          <a:xfrm>
            <a:off x="652105" y="1975604"/>
            <a:ext cx="1332548" cy="1073706"/>
          </a:xfrm>
          <a:prstGeom prst="roundRect">
            <a:avLst>
              <a:gd name="adj" fmla="val 7289"/>
            </a:avLst>
          </a:prstGeom>
          <a:solidFill>
            <a:srgbClr val="E9E6FA"/>
          </a:solidFill>
          <a:ln w="7620">
            <a:solidFill>
              <a:srgbClr val="BDB8DF"/>
            </a:solidFill>
            <a:prstDash val="solid"/>
          </a:ln>
        </p:spPr>
      </p:sp>
      <p:sp>
        <p:nvSpPr>
          <p:cNvPr id="5" name="Text 3"/>
          <p:cNvSpPr/>
          <p:nvPr/>
        </p:nvSpPr>
        <p:spPr>
          <a:xfrm>
            <a:off x="846058" y="2326124"/>
            <a:ext cx="90845" cy="372547"/>
          </a:xfrm>
          <a:prstGeom prst="rect">
            <a:avLst/>
          </a:prstGeom>
          <a:noFill/>
          <a:ln/>
        </p:spPr>
        <p:txBody>
          <a:bodyPr wrap="none" lIns="0" tIns="0" rIns="0" bIns="0" rtlCol="0" anchor="t"/>
          <a:lstStyle/>
          <a:p>
            <a:pPr marL="0" indent="0" algn="ctr">
              <a:lnSpc>
                <a:spcPts val="2900"/>
              </a:lnSpc>
              <a:buNone/>
            </a:pPr>
            <a:r>
              <a:rPr lang="en-US" sz="1800" b="1" dirty="0">
                <a:solidFill>
                  <a:srgbClr val="2A2742"/>
                </a:solidFill>
                <a:latin typeface="Outfit Extra Bold" pitchFamily="34" charset="0"/>
                <a:ea typeface="Outfit Extra Bold" pitchFamily="34" charset="-122"/>
                <a:cs typeface="Outfit Extra Bold" pitchFamily="34" charset="-120"/>
              </a:rPr>
              <a:t>1</a:t>
            </a:r>
            <a:endParaRPr lang="en-US" sz="1800" dirty="0"/>
          </a:p>
        </p:txBody>
      </p:sp>
      <p:sp>
        <p:nvSpPr>
          <p:cNvPr id="6" name="Text 4"/>
          <p:cNvSpPr/>
          <p:nvPr/>
        </p:nvSpPr>
        <p:spPr>
          <a:xfrm>
            <a:off x="2170986" y="2161937"/>
            <a:ext cx="2329101" cy="291108"/>
          </a:xfrm>
          <a:prstGeom prst="rect">
            <a:avLst/>
          </a:prstGeom>
          <a:noFill/>
          <a:ln/>
        </p:spPr>
        <p:txBody>
          <a:bodyPr wrap="none" lIns="0" tIns="0" rIns="0" bIns="0" rtlCol="0" anchor="t"/>
          <a:lstStyle/>
          <a:p>
            <a:pPr marL="0" indent="0" algn="l">
              <a:lnSpc>
                <a:spcPts val="2250"/>
              </a:lnSpc>
              <a:buNone/>
            </a:pPr>
            <a:r>
              <a:rPr lang="en-US" sz="1800" b="1" dirty="0">
                <a:solidFill>
                  <a:srgbClr val="2A2742"/>
                </a:solidFill>
                <a:latin typeface="Outfit Extra Bold" pitchFamily="34" charset="0"/>
                <a:ea typeface="Outfit Extra Bold" pitchFamily="34" charset="-122"/>
                <a:cs typeface="Outfit Extra Bold" pitchFamily="34" charset="-120"/>
              </a:rPr>
              <a:t>Input Layer</a:t>
            </a:r>
            <a:endParaRPr lang="en-US" sz="1800" dirty="0"/>
          </a:p>
        </p:txBody>
      </p:sp>
      <p:sp>
        <p:nvSpPr>
          <p:cNvPr id="7" name="Text 5"/>
          <p:cNvSpPr/>
          <p:nvPr/>
        </p:nvSpPr>
        <p:spPr>
          <a:xfrm>
            <a:off x="2170986" y="2564844"/>
            <a:ext cx="2939296" cy="298133"/>
          </a:xfrm>
          <a:prstGeom prst="rect">
            <a:avLst/>
          </a:prstGeom>
          <a:noFill/>
          <a:ln/>
        </p:spPr>
        <p:txBody>
          <a:bodyPr wrap="none" lIns="0" tIns="0" rIns="0" bIns="0" rtlCol="0" anchor="t"/>
          <a:lstStyle/>
          <a:p>
            <a:pPr marL="0" indent="0" algn="l">
              <a:lnSpc>
                <a:spcPts val="2300"/>
              </a:lnSpc>
              <a:buNone/>
            </a:pPr>
            <a:r>
              <a:rPr lang="en-US" sz="1450" dirty="0">
                <a:solidFill>
                  <a:srgbClr val="2A2742"/>
                </a:solidFill>
                <a:latin typeface="Arimo" pitchFamily="34" charset="0"/>
                <a:ea typeface="Arimo" pitchFamily="34" charset="-122"/>
                <a:cs typeface="Arimo" pitchFamily="34" charset="-120"/>
              </a:rPr>
              <a:t>Accepts normalized ECG segments</a:t>
            </a:r>
            <a:endParaRPr lang="en-US" sz="1450" dirty="0"/>
          </a:p>
        </p:txBody>
      </p:sp>
      <p:sp>
        <p:nvSpPr>
          <p:cNvPr id="8" name="Shape 6"/>
          <p:cNvSpPr/>
          <p:nvPr/>
        </p:nvSpPr>
        <p:spPr>
          <a:xfrm>
            <a:off x="2077760" y="3039785"/>
            <a:ext cx="11807428" cy="11430"/>
          </a:xfrm>
          <a:prstGeom prst="roundRect">
            <a:avLst>
              <a:gd name="adj" fmla="val 684694"/>
            </a:avLst>
          </a:prstGeom>
          <a:solidFill>
            <a:srgbClr val="BDB8DF"/>
          </a:solidFill>
          <a:ln/>
        </p:spPr>
      </p:sp>
      <p:sp>
        <p:nvSpPr>
          <p:cNvPr id="9" name="Shape 7"/>
          <p:cNvSpPr/>
          <p:nvPr/>
        </p:nvSpPr>
        <p:spPr>
          <a:xfrm>
            <a:off x="652105" y="3142417"/>
            <a:ext cx="2665214" cy="1073706"/>
          </a:xfrm>
          <a:prstGeom prst="roundRect">
            <a:avLst>
              <a:gd name="adj" fmla="val 7289"/>
            </a:avLst>
          </a:prstGeom>
          <a:solidFill>
            <a:srgbClr val="E9E6FA"/>
          </a:solidFill>
          <a:ln w="7620">
            <a:solidFill>
              <a:srgbClr val="BDB8DF"/>
            </a:solidFill>
            <a:prstDash val="solid"/>
          </a:ln>
        </p:spPr>
      </p:sp>
      <p:sp>
        <p:nvSpPr>
          <p:cNvPr id="10" name="Text 8"/>
          <p:cNvSpPr/>
          <p:nvPr/>
        </p:nvSpPr>
        <p:spPr>
          <a:xfrm>
            <a:off x="846058" y="3492937"/>
            <a:ext cx="134183" cy="372547"/>
          </a:xfrm>
          <a:prstGeom prst="rect">
            <a:avLst/>
          </a:prstGeom>
          <a:noFill/>
          <a:ln/>
        </p:spPr>
        <p:txBody>
          <a:bodyPr wrap="none" lIns="0" tIns="0" rIns="0" bIns="0" rtlCol="0" anchor="t"/>
          <a:lstStyle/>
          <a:p>
            <a:pPr marL="0" indent="0" algn="ctr">
              <a:lnSpc>
                <a:spcPts val="2900"/>
              </a:lnSpc>
              <a:buNone/>
            </a:pPr>
            <a:r>
              <a:rPr lang="en-US" sz="1800" b="1" dirty="0">
                <a:solidFill>
                  <a:srgbClr val="2A2742"/>
                </a:solidFill>
                <a:latin typeface="Outfit Extra Bold" pitchFamily="34" charset="0"/>
                <a:ea typeface="Outfit Extra Bold" pitchFamily="34" charset="-122"/>
                <a:cs typeface="Outfit Extra Bold" pitchFamily="34" charset="-120"/>
              </a:rPr>
              <a:t>2</a:t>
            </a:r>
            <a:endParaRPr lang="en-US" sz="1800" dirty="0"/>
          </a:p>
        </p:txBody>
      </p:sp>
      <p:sp>
        <p:nvSpPr>
          <p:cNvPr id="11" name="Text 9"/>
          <p:cNvSpPr/>
          <p:nvPr/>
        </p:nvSpPr>
        <p:spPr>
          <a:xfrm>
            <a:off x="3503652" y="3328749"/>
            <a:ext cx="2329101" cy="291108"/>
          </a:xfrm>
          <a:prstGeom prst="rect">
            <a:avLst/>
          </a:prstGeom>
          <a:noFill/>
          <a:ln/>
        </p:spPr>
        <p:txBody>
          <a:bodyPr wrap="none" lIns="0" tIns="0" rIns="0" bIns="0" rtlCol="0" anchor="t"/>
          <a:lstStyle/>
          <a:p>
            <a:pPr marL="0" indent="0" algn="l">
              <a:lnSpc>
                <a:spcPts val="2250"/>
              </a:lnSpc>
              <a:buNone/>
            </a:pPr>
            <a:r>
              <a:rPr lang="en-US" sz="1800" b="1" dirty="0">
                <a:solidFill>
                  <a:srgbClr val="2A2742"/>
                </a:solidFill>
                <a:latin typeface="Outfit Extra Bold" pitchFamily="34" charset="0"/>
                <a:ea typeface="Outfit Extra Bold" pitchFamily="34" charset="-122"/>
                <a:cs typeface="Outfit Extra Bold" pitchFamily="34" charset="-120"/>
              </a:rPr>
              <a:t>Convolutional Layers</a:t>
            </a:r>
            <a:endParaRPr lang="en-US" sz="1800" dirty="0"/>
          </a:p>
        </p:txBody>
      </p:sp>
      <p:sp>
        <p:nvSpPr>
          <p:cNvPr id="12" name="Text 10"/>
          <p:cNvSpPr/>
          <p:nvPr/>
        </p:nvSpPr>
        <p:spPr>
          <a:xfrm>
            <a:off x="3503652" y="3731657"/>
            <a:ext cx="3715583" cy="298133"/>
          </a:xfrm>
          <a:prstGeom prst="rect">
            <a:avLst/>
          </a:prstGeom>
          <a:noFill/>
          <a:ln/>
        </p:spPr>
        <p:txBody>
          <a:bodyPr wrap="none" lIns="0" tIns="0" rIns="0" bIns="0" rtlCol="0" anchor="t"/>
          <a:lstStyle/>
          <a:p>
            <a:pPr marL="0" indent="0" algn="l">
              <a:lnSpc>
                <a:spcPts val="2300"/>
              </a:lnSpc>
              <a:buNone/>
            </a:pPr>
            <a:r>
              <a:rPr lang="en-US" sz="1450" dirty="0">
                <a:solidFill>
                  <a:srgbClr val="2A2742"/>
                </a:solidFill>
                <a:latin typeface="Arimo" pitchFamily="34" charset="0"/>
                <a:ea typeface="Arimo" pitchFamily="34" charset="-122"/>
                <a:cs typeface="Arimo" pitchFamily="34" charset="-120"/>
              </a:rPr>
              <a:t>Learn hierarchical features from ECG signals</a:t>
            </a:r>
            <a:endParaRPr lang="en-US" sz="1450" dirty="0"/>
          </a:p>
        </p:txBody>
      </p:sp>
      <p:sp>
        <p:nvSpPr>
          <p:cNvPr id="13" name="Shape 11"/>
          <p:cNvSpPr/>
          <p:nvPr/>
        </p:nvSpPr>
        <p:spPr>
          <a:xfrm>
            <a:off x="3410426" y="4206597"/>
            <a:ext cx="10474762" cy="11430"/>
          </a:xfrm>
          <a:prstGeom prst="roundRect">
            <a:avLst>
              <a:gd name="adj" fmla="val 684694"/>
            </a:avLst>
          </a:prstGeom>
          <a:solidFill>
            <a:srgbClr val="BDB8DF"/>
          </a:solidFill>
          <a:ln/>
        </p:spPr>
      </p:sp>
      <p:sp>
        <p:nvSpPr>
          <p:cNvPr id="14" name="Shape 12"/>
          <p:cNvSpPr/>
          <p:nvPr/>
        </p:nvSpPr>
        <p:spPr>
          <a:xfrm>
            <a:off x="652105" y="4309229"/>
            <a:ext cx="3997762" cy="1073706"/>
          </a:xfrm>
          <a:prstGeom prst="roundRect">
            <a:avLst>
              <a:gd name="adj" fmla="val 7289"/>
            </a:avLst>
          </a:prstGeom>
          <a:solidFill>
            <a:srgbClr val="E9E6FA"/>
          </a:solidFill>
          <a:ln w="7620">
            <a:solidFill>
              <a:srgbClr val="BDB8DF"/>
            </a:solidFill>
            <a:prstDash val="solid"/>
          </a:ln>
        </p:spPr>
      </p:sp>
      <p:sp>
        <p:nvSpPr>
          <p:cNvPr id="15" name="Text 13"/>
          <p:cNvSpPr/>
          <p:nvPr/>
        </p:nvSpPr>
        <p:spPr>
          <a:xfrm>
            <a:off x="846058" y="4659749"/>
            <a:ext cx="132517" cy="372547"/>
          </a:xfrm>
          <a:prstGeom prst="rect">
            <a:avLst/>
          </a:prstGeom>
          <a:noFill/>
          <a:ln/>
        </p:spPr>
        <p:txBody>
          <a:bodyPr wrap="none" lIns="0" tIns="0" rIns="0" bIns="0" rtlCol="0" anchor="t"/>
          <a:lstStyle/>
          <a:p>
            <a:pPr marL="0" indent="0" algn="ctr">
              <a:lnSpc>
                <a:spcPts val="2900"/>
              </a:lnSpc>
              <a:buNone/>
            </a:pPr>
            <a:r>
              <a:rPr lang="en-US" sz="1800" b="1" dirty="0">
                <a:solidFill>
                  <a:srgbClr val="2A2742"/>
                </a:solidFill>
                <a:latin typeface="Outfit Extra Bold" pitchFamily="34" charset="0"/>
                <a:ea typeface="Outfit Extra Bold" pitchFamily="34" charset="-122"/>
                <a:cs typeface="Outfit Extra Bold" pitchFamily="34" charset="-120"/>
              </a:rPr>
              <a:t>3</a:t>
            </a:r>
            <a:endParaRPr lang="en-US" sz="1800" dirty="0"/>
          </a:p>
        </p:txBody>
      </p:sp>
      <p:sp>
        <p:nvSpPr>
          <p:cNvPr id="16" name="Text 14"/>
          <p:cNvSpPr/>
          <p:nvPr/>
        </p:nvSpPr>
        <p:spPr>
          <a:xfrm>
            <a:off x="4836200" y="4495562"/>
            <a:ext cx="3207068" cy="291108"/>
          </a:xfrm>
          <a:prstGeom prst="rect">
            <a:avLst/>
          </a:prstGeom>
          <a:noFill/>
          <a:ln/>
        </p:spPr>
        <p:txBody>
          <a:bodyPr wrap="none" lIns="0" tIns="0" rIns="0" bIns="0" rtlCol="0" anchor="t"/>
          <a:lstStyle/>
          <a:p>
            <a:pPr marL="0" indent="0" algn="l">
              <a:lnSpc>
                <a:spcPts val="2250"/>
              </a:lnSpc>
              <a:buNone/>
            </a:pPr>
            <a:r>
              <a:rPr lang="en-US" sz="1800" b="1" dirty="0">
                <a:solidFill>
                  <a:srgbClr val="2A2742"/>
                </a:solidFill>
                <a:latin typeface="Outfit Extra Bold" pitchFamily="34" charset="0"/>
                <a:ea typeface="Outfit Extra Bold" pitchFamily="34" charset="-122"/>
                <a:cs typeface="Outfit Extra Bold" pitchFamily="34" charset="-120"/>
              </a:rPr>
              <a:t>Activation and Normalization</a:t>
            </a:r>
            <a:endParaRPr lang="en-US" sz="1800" dirty="0"/>
          </a:p>
        </p:txBody>
      </p:sp>
      <p:sp>
        <p:nvSpPr>
          <p:cNvPr id="17" name="Text 15"/>
          <p:cNvSpPr/>
          <p:nvPr/>
        </p:nvSpPr>
        <p:spPr>
          <a:xfrm>
            <a:off x="4836200" y="4898469"/>
            <a:ext cx="3343394" cy="298133"/>
          </a:xfrm>
          <a:prstGeom prst="rect">
            <a:avLst/>
          </a:prstGeom>
          <a:noFill/>
          <a:ln/>
        </p:spPr>
        <p:txBody>
          <a:bodyPr wrap="none" lIns="0" tIns="0" rIns="0" bIns="0" rtlCol="0" anchor="t"/>
          <a:lstStyle/>
          <a:p>
            <a:pPr marL="0" indent="0" algn="l">
              <a:lnSpc>
                <a:spcPts val="2300"/>
              </a:lnSpc>
              <a:buNone/>
            </a:pPr>
            <a:r>
              <a:rPr lang="en-US" sz="1450" dirty="0">
                <a:solidFill>
                  <a:srgbClr val="2A2742"/>
                </a:solidFill>
                <a:latin typeface="Arimo" pitchFamily="34" charset="0"/>
                <a:ea typeface="Arimo" pitchFamily="34" charset="-122"/>
                <a:cs typeface="Arimo" pitchFamily="34" charset="-120"/>
              </a:rPr>
              <a:t>ReLU activation and batch normalization</a:t>
            </a:r>
            <a:endParaRPr lang="en-US" sz="1450" dirty="0"/>
          </a:p>
        </p:txBody>
      </p:sp>
      <p:sp>
        <p:nvSpPr>
          <p:cNvPr id="18" name="Shape 16"/>
          <p:cNvSpPr/>
          <p:nvPr/>
        </p:nvSpPr>
        <p:spPr>
          <a:xfrm>
            <a:off x="4742974" y="5373410"/>
            <a:ext cx="9142214" cy="11430"/>
          </a:xfrm>
          <a:prstGeom prst="roundRect">
            <a:avLst>
              <a:gd name="adj" fmla="val 684694"/>
            </a:avLst>
          </a:prstGeom>
          <a:solidFill>
            <a:srgbClr val="BDB8DF"/>
          </a:solidFill>
          <a:ln/>
        </p:spPr>
      </p:sp>
      <p:sp>
        <p:nvSpPr>
          <p:cNvPr id="19" name="Shape 17"/>
          <p:cNvSpPr/>
          <p:nvPr/>
        </p:nvSpPr>
        <p:spPr>
          <a:xfrm>
            <a:off x="652105" y="5476042"/>
            <a:ext cx="5330428" cy="1073706"/>
          </a:xfrm>
          <a:prstGeom prst="roundRect">
            <a:avLst>
              <a:gd name="adj" fmla="val 7289"/>
            </a:avLst>
          </a:prstGeom>
          <a:solidFill>
            <a:srgbClr val="E9E6FA"/>
          </a:solidFill>
          <a:ln w="7620">
            <a:solidFill>
              <a:srgbClr val="BDB8DF"/>
            </a:solidFill>
            <a:prstDash val="solid"/>
          </a:ln>
        </p:spPr>
      </p:sp>
      <p:sp>
        <p:nvSpPr>
          <p:cNvPr id="20" name="Text 18"/>
          <p:cNvSpPr/>
          <p:nvPr/>
        </p:nvSpPr>
        <p:spPr>
          <a:xfrm>
            <a:off x="846058" y="5826562"/>
            <a:ext cx="142756" cy="372547"/>
          </a:xfrm>
          <a:prstGeom prst="rect">
            <a:avLst/>
          </a:prstGeom>
          <a:noFill/>
          <a:ln/>
        </p:spPr>
        <p:txBody>
          <a:bodyPr wrap="none" lIns="0" tIns="0" rIns="0" bIns="0" rtlCol="0" anchor="t"/>
          <a:lstStyle/>
          <a:p>
            <a:pPr marL="0" indent="0" algn="ctr">
              <a:lnSpc>
                <a:spcPts val="2900"/>
              </a:lnSpc>
              <a:buNone/>
            </a:pPr>
            <a:r>
              <a:rPr lang="en-US" sz="1800" b="1" dirty="0">
                <a:solidFill>
                  <a:srgbClr val="2A2742"/>
                </a:solidFill>
                <a:latin typeface="Outfit Extra Bold" pitchFamily="34" charset="0"/>
                <a:ea typeface="Outfit Extra Bold" pitchFamily="34" charset="-122"/>
                <a:cs typeface="Outfit Extra Bold" pitchFamily="34" charset="-120"/>
              </a:rPr>
              <a:t>4</a:t>
            </a:r>
            <a:endParaRPr lang="en-US" sz="1800" dirty="0"/>
          </a:p>
        </p:txBody>
      </p:sp>
      <p:sp>
        <p:nvSpPr>
          <p:cNvPr id="21" name="Text 19"/>
          <p:cNvSpPr/>
          <p:nvPr/>
        </p:nvSpPr>
        <p:spPr>
          <a:xfrm>
            <a:off x="6168866" y="5662374"/>
            <a:ext cx="2329101" cy="291108"/>
          </a:xfrm>
          <a:prstGeom prst="rect">
            <a:avLst/>
          </a:prstGeom>
          <a:noFill/>
          <a:ln/>
        </p:spPr>
        <p:txBody>
          <a:bodyPr wrap="none" lIns="0" tIns="0" rIns="0" bIns="0" rtlCol="0" anchor="t"/>
          <a:lstStyle/>
          <a:p>
            <a:pPr marL="0" indent="0" algn="l">
              <a:lnSpc>
                <a:spcPts val="2250"/>
              </a:lnSpc>
              <a:buNone/>
            </a:pPr>
            <a:r>
              <a:rPr lang="en-US" sz="1800" b="1" dirty="0">
                <a:solidFill>
                  <a:srgbClr val="2A2742"/>
                </a:solidFill>
                <a:latin typeface="Outfit Extra Bold" pitchFamily="34" charset="0"/>
                <a:ea typeface="Outfit Extra Bold" pitchFamily="34" charset="-122"/>
                <a:cs typeface="Outfit Extra Bold" pitchFamily="34" charset="-120"/>
              </a:rPr>
              <a:t>Pooling and Dropout</a:t>
            </a:r>
            <a:endParaRPr lang="en-US" sz="1800" dirty="0"/>
          </a:p>
        </p:txBody>
      </p:sp>
      <p:sp>
        <p:nvSpPr>
          <p:cNvPr id="22" name="Text 20"/>
          <p:cNvSpPr/>
          <p:nvPr/>
        </p:nvSpPr>
        <p:spPr>
          <a:xfrm>
            <a:off x="6168866" y="6065282"/>
            <a:ext cx="5879902" cy="298133"/>
          </a:xfrm>
          <a:prstGeom prst="rect">
            <a:avLst/>
          </a:prstGeom>
          <a:noFill/>
          <a:ln/>
        </p:spPr>
        <p:txBody>
          <a:bodyPr wrap="none" lIns="0" tIns="0" rIns="0" bIns="0" rtlCol="0" anchor="t"/>
          <a:lstStyle/>
          <a:p>
            <a:pPr marL="0" indent="0" algn="l">
              <a:lnSpc>
                <a:spcPts val="2300"/>
              </a:lnSpc>
              <a:buNone/>
            </a:pPr>
            <a:r>
              <a:rPr lang="en-US" sz="1450" dirty="0">
                <a:solidFill>
                  <a:srgbClr val="2A2742"/>
                </a:solidFill>
                <a:latin typeface="Arimo" pitchFamily="34" charset="0"/>
                <a:ea typeface="Arimo" pitchFamily="34" charset="-122"/>
                <a:cs typeface="Arimo" pitchFamily="34" charset="-120"/>
              </a:rPr>
              <a:t>Max pooling and dropout for feature selection and overfitting prevention</a:t>
            </a:r>
            <a:endParaRPr lang="en-US" sz="1450" dirty="0"/>
          </a:p>
        </p:txBody>
      </p:sp>
      <p:sp>
        <p:nvSpPr>
          <p:cNvPr id="23" name="Shape 21"/>
          <p:cNvSpPr/>
          <p:nvPr/>
        </p:nvSpPr>
        <p:spPr>
          <a:xfrm>
            <a:off x="6075640" y="6540222"/>
            <a:ext cx="7809548" cy="11430"/>
          </a:xfrm>
          <a:prstGeom prst="roundRect">
            <a:avLst>
              <a:gd name="adj" fmla="val 684694"/>
            </a:avLst>
          </a:prstGeom>
          <a:solidFill>
            <a:srgbClr val="BDB8DF"/>
          </a:solidFill>
          <a:ln/>
        </p:spPr>
      </p:sp>
      <p:sp>
        <p:nvSpPr>
          <p:cNvPr id="24" name="Shape 22"/>
          <p:cNvSpPr/>
          <p:nvPr/>
        </p:nvSpPr>
        <p:spPr>
          <a:xfrm>
            <a:off x="652105" y="6642854"/>
            <a:ext cx="6663095" cy="1073706"/>
          </a:xfrm>
          <a:prstGeom prst="roundRect">
            <a:avLst>
              <a:gd name="adj" fmla="val 7289"/>
            </a:avLst>
          </a:prstGeom>
          <a:solidFill>
            <a:srgbClr val="E9E6FA"/>
          </a:solidFill>
          <a:ln w="7620">
            <a:solidFill>
              <a:srgbClr val="BDB8DF"/>
            </a:solidFill>
            <a:prstDash val="solid"/>
          </a:ln>
        </p:spPr>
      </p:sp>
      <p:sp>
        <p:nvSpPr>
          <p:cNvPr id="25" name="Text 23"/>
          <p:cNvSpPr/>
          <p:nvPr/>
        </p:nvSpPr>
        <p:spPr>
          <a:xfrm>
            <a:off x="846058" y="6993374"/>
            <a:ext cx="132278" cy="372547"/>
          </a:xfrm>
          <a:prstGeom prst="rect">
            <a:avLst/>
          </a:prstGeom>
          <a:noFill/>
          <a:ln/>
        </p:spPr>
        <p:txBody>
          <a:bodyPr wrap="none" lIns="0" tIns="0" rIns="0" bIns="0" rtlCol="0" anchor="t"/>
          <a:lstStyle/>
          <a:p>
            <a:pPr marL="0" indent="0" algn="ctr">
              <a:lnSpc>
                <a:spcPts val="2900"/>
              </a:lnSpc>
              <a:buNone/>
            </a:pPr>
            <a:r>
              <a:rPr lang="en-US" sz="1800" b="1" dirty="0">
                <a:solidFill>
                  <a:srgbClr val="2A2742"/>
                </a:solidFill>
                <a:latin typeface="Outfit Extra Bold" pitchFamily="34" charset="0"/>
                <a:ea typeface="Outfit Extra Bold" pitchFamily="34" charset="-122"/>
                <a:cs typeface="Outfit Extra Bold" pitchFamily="34" charset="-120"/>
              </a:rPr>
              <a:t>5</a:t>
            </a:r>
            <a:endParaRPr lang="en-US" sz="1800" dirty="0"/>
          </a:p>
        </p:txBody>
      </p:sp>
      <p:sp>
        <p:nvSpPr>
          <p:cNvPr id="26" name="Text 24"/>
          <p:cNvSpPr/>
          <p:nvPr/>
        </p:nvSpPr>
        <p:spPr>
          <a:xfrm>
            <a:off x="7501533" y="6829187"/>
            <a:ext cx="2329101" cy="291108"/>
          </a:xfrm>
          <a:prstGeom prst="rect">
            <a:avLst/>
          </a:prstGeom>
          <a:noFill/>
          <a:ln/>
        </p:spPr>
        <p:txBody>
          <a:bodyPr wrap="none" lIns="0" tIns="0" rIns="0" bIns="0" rtlCol="0" anchor="t"/>
          <a:lstStyle/>
          <a:p>
            <a:pPr marL="0" indent="0" algn="l">
              <a:lnSpc>
                <a:spcPts val="2250"/>
              </a:lnSpc>
              <a:buNone/>
            </a:pPr>
            <a:r>
              <a:rPr lang="en-US" sz="1800" b="1" dirty="0">
                <a:solidFill>
                  <a:srgbClr val="2A2742"/>
                </a:solidFill>
                <a:latin typeface="Outfit Extra Bold" pitchFamily="34" charset="0"/>
                <a:ea typeface="Outfit Extra Bold" pitchFamily="34" charset="-122"/>
                <a:cs typeface="Outfit Extra Bold" pitchFamily="34" charset="-120"/>
              </a:rPr>
              <a:t>Output Layer</a:t>
            </a:r>
            <a:endParaRPr lang="en-US" sz="1800" dirty="0"/>
          </a:p>
        </p:txBody>
      </p:sp>
      <p:sp>
        <p:nvSpPr>
          <p:cNvPr id="27" name="Text 25"/>
          <p:cNvSpPr/>
          <p:nvPr/>
        </p:nvSpPr>
        <p:spPr>
          <a:xfrm>
            <a:off x="7501533" y="7232094"/>
            <a:ext cx="3818573" cy="298133"/>
          </a:xfrm>
          <a:prstGeom prst="rect">
            <a:avLst/>
          </a:prstGeom>
          <a:noFill/>
          <a:ln/>
        </p:spPr>
        <p:txBody>
          <a:bodyPr wrap="none" lIns="0" tIns="0" rIns="0" bIns="0" rtlCol="0" anchor="t"/>
          <a:lstStyle/>
          <a:p>
            <a:pPr marL="0" indent="0" algn="l">
              <a:lnSpc>
                <a:spcPts val="2300"/>
              </a:lnSpc>
              <a:buNone/>
            </a:pPr>
            <a:r>
              <a:rPr lang="en-US" sz="1450" dirty="0">
                <a:solidFill>
                  <a:srgbClr val="2A2742"/>
                </a:solidFill>
                <a:latin typeface="Arimo" pitchFamily="34" charset="0"/>
                <a:ea typeface="Arimo" pitchFamily="34" charset="-122"/>
                <a:cs typeface="Arimo" pitchFamily="34" charset="-120"/>
              </a:rPr>
              <a:t>Softmax for five-class arrhythmia classification</a:t>
            </a:r>
            <a:endParaRPr lang="en-US" sz="14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2358509"/>
            <a:ext cx="7426881"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Integration of PSO and CNN</a:t>
            </a:r>
            <a:endParaRPr lang="en-US" sz="4450" dirty="0"/>
          </a:p>
        </p:txBody>
      </p:sp>
      <p:sp>
        <p:nvSpPr>
          <p:cNvPr id="3" name="Text 1"/>
          <p:cNvSpPr/>
          <p:nvPr/>
        </p:nvSpPr>
        <p:spPr>
          <a:xfrm>
            <a:off x="793790" y="3634264"/>
            <a:ext cx="3024188" cy="354330"/>
          </a:xfrm>
          <a:prstGeom prst="rect">
            <a:avLst/>
          </a:prstGeom>
          <a:noFill/>
          <a:ln/>
        </p:spPr>
        <p:txBody>
          <a:bodyPr wrap="none" lIns="0" tIns="0" rIns="0" bIns="0" rtlCol="0" anchor="t"/>
          <a:lstStyle/>
          <a:p>
            <a:pPr marL="0" indent="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Symbiotic Relationship</a:t>
            </a:r>
            <a:endParaRPr lang="en-US" sz="2200" dirty="0"/>
          </a:p>
        </p:txBody>
      </p:sp>
      <p:sp>
        <p:nvSpPr>
          <p:cNvPr id="4" name="Text 2"/>
          <p:cNvSpPr/>
          <p:nvPr/>
        </p:nvSpPr>
        <p:spPr>
          <a:xfrm>
            <a:off x="793790" y="4215408"/>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PSO continuously fine-tunes the CNN architecture and hyperparameters based on performance metrics. This eliminates the need for manual architecture design while ensuring optimal classification performance.</a:t>
            </a:r>
            <a:endParaRPr lang="en-US" sz="1750" dirty="0"/>
          </a:p>
        </p:txBody>
      </p:sp>
      <p:sp>
        <p:nvSpPr>
          <p:cNvPr id="5" name="Text 3"/>
          <p:cNvSpPr/>
          <p:nvPr/>
        </p:nvSpPr>
        <p:spPr>
          <a:xfrm>
            <a:off x="7599521" y="3634264"/>
            <a:ext cx="3038594" cy="354330"/>
          </a:xfrm>
          <a:prstGeom prst="rect">
            <a:avLst/>
          </a:prstGeom>
          <a:noFill/>
          <a:ln/>
        </p:spPr>
        <p:txBody>
          <a:bodyPr wrap="none" lIns="0" tIns="0" rIns="0" bIns="0" rtlCol="0" anchor="t"/>
          <a:lstStyle/>
          <a:p>
            <a:pPr marL="0" indent="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Training Optimizations</a:t>
            </a:r>
            <a:endParaRPr lang="en-US" sz="2200" dirty="0"/>
          </a:p>
        </p:txBody>
      </p:sp>
      <p:sp>
        <p:nvSpPr>
          <p:cNvPr id="6" name="Text 4"/>
          <p:cNvSpPr/>
          <p:nvPr/>
        </p:nvSpPr>
        <p:spPr>
          <a:xfrm>
            <a:off x="7599521" y="4215408"/>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The system uses Adam optimization for training, with an adaptive learning rate mechanism. Categorical cross-entropy serves as the loss function. Early stopping and learning rate scheduling prevent overfitting and ensure stable convergence.</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577"/>
          </a:xfrm>
          <a:prstGeom prst="rect">
            <a:avLst/>
          </a:prstGeom>
        </p:spPr>
      </p:pic>
      <p:sp>
        <p:nvSpPr>
          <p:cNvPr id="3" name="Text 0"/>
          <p:cNvSpPr/>
          <p:nvPr/>
        </p:nvSpPr>
        <p:spPr>
          <a:xfrm>
            <a:off x="6164342" y="532686"/>
            <a:ext cx="7788116" cy="1210866"/>
          </a:xfrm>
          <a:prstGeom prst="rect">
            <a:avLst/>
          </a:prstGeom>
          <a:noFill/>
          <a:ln/>
        </p:spPr>
        <p:txBody>
          <a:bodyPr wrap="square" lIns="0" tIns="0" rIns="0" bIns="0" rtlCol="0" anchor="t"/>
          <a:lstStyle/>
          <a:p>
            <a:pPr marL="0" indent="0">
              <a:lnSpc>
                <a:spcPts val="4750"/>
              </a:lnSpc>
              <a:buNone/>
            </a:pPr>
            <a:r>
              <a:rPr lang="en-US" sz="3800" b="1" dirty="0">
                <a:solidFill>
                  <a:srgbClr val="231971"/>
                </a:solidFill>
                <a:latin typeface="Outfit Extra Bold" pitchFamily="34" charset="0"/>
                <a:ea typeface="Outfit Extra Bold" pitchFamily="34" charset="-122"/>
                <a:cs typeface="Outfit Extra Bold" pitchFamily="34" charset="-120"/>
              </a:rPr>
              <a:t>Recent Advancements in ECG Analysis</a:t>
            </a:r>
            <a:endParaRPr lang="en-US" sz="3800" dirty="0"/>
          </a:p>
        </p:txBody>
      </p:sp>
      <p:sp>
        <p:nvSpPr>
          <p:cNvPr id="4" name="Shape 1"/>
          <p:cNvSpPr/>
          <p:nvPr/>
        </p:nvSpPr>
        <p:spPr>
          <a:xfrm>
            <a:off x="6443424" y="2034064"/>
            <a:ext cx="22860" cy="5665827"/>
          </a:xfrm>
          <a:prstGeom prst="roundRect">
            <a:avLst>
              <a:gd name="adj" fmla="val 355919"/>
            </a:avLst>
          </a:prstGeom>
          <a:solidFill>
            <a:srgbClr val="BDB8DF"/>
          </a:solidFill>
          <a:ln/>
        </p:spPr>
      </p:sp>
      <p:sp>
        <p:nvSpPr>
          <p:cNvPr id="5" name="Shape 2"/>
          <p:cNvSpPr/>
          <p:nvPr/>
        </p:nvSpPr>
        <p:spPr>
          <a:xfrm>
            <a:off x="6649879" y="2458403"/>
            <a:ext cx="677942" cy="22860"/>
          </a:xfrm>
          <a:prstGeom prst="roundRect">
            <a:avLst>
              <a:gd name="adj" fmla="val 355919"/>
            </a:avLst>
          </a:prstGeom>
          <a:solidFill>
            <a:srgbClr val="BDB8DF"/>
          </a:solidFill>
          <a:ln/>
        </p:spPr>
      </p:sp>
      <p:sp>
        <p:nvSpPr>
          <p:cNvPr id="6" name="Shape 3"/>
          <p:cNvSpPr/>
          <p:nvPr/>
        </p:nvSpPr>
        <p:spPr>
          <a:xfrm>
            <a:off x="6236970" y="2251948"/>
            <a:ext cx="435769" cy="435769"/>
          </a:xfrm>
          <a:prstGeom prst="roundRect">
            <a:avLst>
              <a:gd name="adj" fmla="val 18671"/>
            </a:avLst>
          </a:prstGeom>
          <a:solidFill>
            <a:srgbClr val="E9E6FA"/>
          </a:solidFill>
          <a:ln w="7620">
            <a:solidFill>
              <a:srgbClr val="BDB8DF"/>
            </a:solidFill>
            <a:prstDash val="solid"/>
          </a:ln>
        </p:spPr>
      </p:sp>
      <p:sp>
        <p:nvSpPr>
          <p:cNvPr id="7" name="Text 4"/>
          <p:cNvSpPr/>
          <p:nvPr/>
        </p:nvSpPr>
        <p:spPr>
          <a:xfrm>
            <a:off x="6398181" y="2324457"/>
            <a:ext cx="113348" cy="290632"/>
          </a:xfrm>
          <a:prstGeom prst="rect">
            <a:avLst/>
          </a:prstGeom>
          <a:noFill/>
          <a:ln/>
        </p:spPr>
        <p:txBody>
          <a:bodyPr wrap="none" lIns="0" tIns="0" rIns="0" bIns="0" rtlCol="0" anchor="t"/>
          <a:lstStyle/>
          <a:p>
            <a:pPr marL="0" indent="0" algn="ctr">
              <a:lnSpc>
                <a:spcPts val="2250"/>
              </a:lnSpc>
              <a:buNone/>
            </a:pPr>
            <a:r>
              <a:rPr lang="en-US" sz="2250" b="1" dirty="0">
                <a:solidFill>
                  <a:srgbClr val="2A2742"/>
                </a:solidFill>
                <a:latin typeface="Outfit Extra Bold" pitchFamily="34" charset="0"/>
                <a:ea typeface="Outfit Extra Bold" pitchFamily="34" charset="-122"/>
                <a:cs typeface="Outfit Extra Bold" pitchFamily="34" charset="-120"/>
              </a:rPr>
              <a:t>1</a:t>
            </a:r>
            <a:endParaRPr lang="en-US" sz="2250" dirty="0"/>
          </a:p>
        </p:txBody>
      </p:sp>
      <p:sp>
        <p:nvSpPr>
          <p:cNvPr id="8" name="Text 5"/>
          <p:cNvSpPr/>
          <p:nvPr/>
        </p:nvSpPr>
        <p:spPr>
          <a:xfrm>
            <a:off x="7520226" y="2227778"/>
            <a:ext cx="4685228" cy="302657"/>
          </a:xfrm>
          <a:prstGeom prst="rect">
            <a:avLst/>
          </a:prstGeom>
          <a:noFill/>
          <a:ln/>
        </p:spPr>
        <p:txBody>
          <a:bodyPr wrap="none" lIns="0" tIns="0" rIns="0" bIns="0" rtlCol="0" anchor="t"/>
          <a:lstStyle/>
          <a:p>
            <a:pPr marL="0" indent="0" algn="l">
              <a:lnSpc>
                <a:spcPts val="2350"/>
              </a:lnSpc>
              <a:buNone/>
            </a:pPr>
            <a:r>
              <a:rPr lang="en-US" sz="1900" b="1" dirty="0">
                <a:solidFill>
                  <a:srgbClr val="2A2742"/>
                </a:solidFill>
                <a:latin typeface="Outfit Extra Bold" pitchFamily="34" charset="0"/>
                <a:ea typeface="Outfit Extra Bold" pitchFamily="34" charset="-122"/>
                <a:cs typeface="Outfit Extra Bold" pitchFamily="34" charset="-120"/>
              </a:rPr>
              <a:t>2021: PSO-Enhanced BP Neural Networks</a:t>
            </a:r>
            <a:endParaRPr lang="en-US" sz="1900" dirty="0"/>
          </a:p>
        </p:txBody>
      </p:sp>
      <p:sp>
        <p:nvSpPr>
          <p:cNvPr id="9" name="Text 6"/>
          <p:cNvSpPr/>
          <p:nvPr/>
        </p:nvSpPr>
        <p:spPr>
          <a:xfrm>
            <a:off x="7520226" y="2646640"/>
            <a:ext cx="6432233" cy="619839"/>
          </a:xfrm>
          <a:prstGeom prst="rect">
            <a:avLst/>
          </a:prstGeom>
          <a:noFill/>
          <a:ln/>
        </p:spPr>
        <p:txBody>
          <a:bodyPr wrap="square" lIns="0" tIns="0" rIns="0" bIns="0" rtlCol="0" anchor="t"/>
          <a:lstStyle/>
          <a:p>
            <a:pPr marL="0" indent="0" algn="l">
              <a:lnSpc>
                <a:spcPts val="2400"/>
              </a:lnSpc>
              <a:buNone/>
            </a:pPr>
            <a:r>
              <a:rPr lang="en-US" sz="1500" dirty="0">
                <a:solidFill>
                  <a:srgbClr val="2A2742"/>
                </a:solidFill>
                <a:latin typeface="Arimo" pitchFamily="34" charset="0"/>
                <a:ea typeface="Arimo" pitchFamily="34" charset="-122"/>
                <a:cs typeface="Arimo" pitchFamily="34" charset="-120"/>
              </a:rPr>
              <a:t>Zhang et al. achieved 96.5% accuracy with 45% reduced convergence time</a:t>
            </a:r>
            <a:endParaRPr lang="en-US" sz="1500" dirty="0"/>
          </a:p>
        </p:txBody>
      </p:sp>
      <p:sp>
        <p:nvSpPr>
          <p:cNvPr id="10" name="Shape 7"/>
          <p:cNvSpPr/>
          <p:nvPr/>
        </p:nvSpPr>
        <p:spPr>
          <a:xfrm>
            <a:off x="6649879" y="4078248"/>
            <a:ext cx="677942" cy="22860"/>
          </a:xfrm>
          <a:prstGeom prst="roundRect">
            <a:avLst>
              <a:gd name="adj" fmla="val 355919"/>
            </a:avLst>
          </a:prstGeom>
          <a:solidFill>
            <a:srgbClr val="BDB8DF"/>
          </a:solidFill>
          <a:ln/>
        </p:spPr>
      </p:sp>
      <p:sp>
        <p:nvSpPr>
          <p:cNvPr id="11" name="Shape 8"/>
          <p:cNvSpPr/>
          <p:nvPr/>
        </p:nvSpPr>
        <p:spPr>
          <a:xfrm>
            <a:off x="6236970" y="3871793"/>
            <a:ext cx="435769" cy="435769"/>
          </a:xfrm>
          <a:prstGeom prst="roundRect">
            <a:avLst>
              <a:gd name="adj" fmla="val 18671"/>
            </a:avLst>
          </a:prstGeom>
          <a:solidFill>
            <a:srgbClr val="E9E6FA"/>
          </a:solidFill>
          <a:ln w="7620">
            <a:solidFill>
              <a:srgbClr val="BDB8DF"/>
            </a:solidFill>
            <a:prstDash val="solid"/>
          </a:ln>
        </p:spPr>
      </p:sp>
      <p:sp>
        <p:nvSpPr>
          <p:cNvPr id="12" name="Text 9"/>
          <p:cNvSpPr/>
          <p:nvPr/>
        </p:nvSpPr>
        <p:spPr>
          <a:xfrm>
            <a:off x="6371153" y="3944303"/>
            <a:ext cx="167402" cy="290632"/>
          </a:xfrm>
          <a:prstGeom prst="rect">
            <a:avLst/>
          </a:prstGeom>
          <a:noFill/>
          <a:ln/>
        </p:spPr>
        <p:txBody>
          <a:bodyPr wrap="none" lIns="0" tIns="0" rIns="0" bIns="0" rtlCol="0" anchor="t"/>
          <a:lstStyle/>
          <a:p>
            <a:pPr marL="0" indent="0" algn="ctr">
              <a:lnSpc>
                <a:spcPts val="2250"/>
              </a:lnSpc>
              <a:buNone/>
            </a:pPr>
            <a:r>
              <a:rPr lang="en-US" sz="2250" b="1" dirty="0">
                <a:solidFill>
                  <a:srgbClr val="2A2742"/>
                </a:solidFill>
                <a:latin typeface="Outfit Extra Bold" pitchFamily="34" charset="0"/>
                <a:ea typeface="Outfit Extra Bold" pitchFamily="34" charset="-122"/>
                <a:cs typeface="Outfit Extra Bold" pitchFamily="34" charset="-120"/>
              </a:rPr>
              <a:t>2</a:t>
            </a:r>
            <a:endParaRPr lang="en-US" sz="2250" dirty="0"/>
          </a:p>
        </p:txBody>
      </p:sp>
      <p:sp>
        <p:nvSpPr>
          <p:cNvPr id="13" name="Text 10"/>
          <p:cNvSpPr/>
          <p:nvPr/>
        </p:nvSpPr>
        <p:spPr>
          <a:xfrm>
            <a:off x="7520226" y="3847624"/>
            <a:ext cx="3168610" cy="302657"/>
          </a:xfrm>
          <a:prstGeom prst="rect">
            <a:avLst/>
          </a:prstGeom>
          <a:noFill/>
          <a:ln/>
        </p:spPr>
        <p:txBody>
          <a:bodyPr wrap="none" lIns="0" tIns="0" rIns="0" bIns="0" rtlCol="0" anchor="t"/>
          <a:lstStyle/>
          <a:p>
            <a:pPr marL="0" indent="0" algn="l">
              <a:lnSpc>
                <a:spcPts val="2350"/>
              </a:lnSpc>
              <a:buNone/>
            </a:pPr>
            <a:r>
              <a:rPr lang="en-US" sz="1900" b="1" dirty="0">
                <a:solidFill>
                  <a:srgbClr val="2A2742"/>
                </a:solidFill>
                <a:latin typeface="Outfit Extra Bold" pitchFamily="34" charset="0"/>
                <a:ea typeface="Outfit Extra Bold" pitchFamily="34" charset="-122"/>
                <a:cs typeface="Outfit Extra Bold" pitchFamily="34" charset="-120"/>
              </a:rPr>
              <a:t>2022: Hybrid Deep Learning</a:t>
            </a:r>
            <a:endParaRPr lang="en-US" sz="1900" dirty="0"/>
          </a:p>
        </p:txBody>
      </p:sp>
      <p:sp>
        <p:nvSpPr>
          <p:cNvPr id="14" name="Text 11"/>
          <p:cNvSpPr/>
          <p:nvPr/>
        </p:nvSpPr>
        <p:spPr>
          <a:xfrm>
            <a:off x="7520226" y="4266486"/>
            <a:ext cx="6432233" cy="309920"/>
          </a:xfrm>
          <a:prstGeom prst="rect">
            <a:avLst/>
          </a:prstGeom>
          <a:noFill/>
          <a:ln/>
        </p:spPr>
        <p:txBody>
          <a:bodyPr wrap="none" lIns="0" tIns="0" rIns="0" bIns="0" rtlCol="0" anchor="t"/>
          <a:lstStyle/>
          <a:p>
            <a:pPr marL="0" indent="0" algn="l">
              <a:lnSpc>
                <a:spcPts val="2400"/>
              </a:lnSpc>
              <a:buNone/>
            </a:pPr>
            <a:r>
              <a:rPr lang="en-US" sz="1500" dirty="0">
                <a:solidFill>
                  <a:srgbClr val="2A2742"/>
                </a:solidFill>
                <a:latin typeface="Arimo" pitchFamily="34" charset="0"/>
                <a:ea typeface="Arimo" pitchFamily="34" charset="-122"/>
                <a:cs typeface="Arimo" pitchFamily="34" charset="-120"/>
              </a:rPr>
              <a:t>Sharma et al. reached 97.8% accuracy using 8 convolutional layers</a:t>
            </a:r>
            <a:endParaRPr lang="en-US" sz="1500" dirty="0"/>
          </a:p>
        </p:txBody>
      </p:sp>
      <p:sp>
        <p:nvSpPr>
          <p:cNvPr id="15" name="Shape 12"/>
          <p:cNvSpPr/>
          <p:nvPr/>
        </p:nvSpPr>
        <p:spPr>
          <a:xfrm>
            <a:off x="6649879" y="5388173"/>
            <a:ext cx="677942" cy="22860"/>
          </a:xfrm>
          <a:prstGeom prst="roundRect">
            <a:avLst>
              <a:gd name="adj" fmla="val 355919"/>
            </a:avLst>
          </a:prstGeom>
          <a:solidFill>
            <a:srgbClr val="BDB8DF"/>
          </a:solidFill>
          <a:ln/>
        </p:spPr>
      </p:sp>
      <p:sp>
        <p:nvSpPr>
          <p:cNvPr id="16" name="Shape 13"/>
          <p:cNvSpPr/>
          <p:nvPr/>
        </p:nvSpPr>
        <p:spPr>
          <a:xfrm>
            <a:off x="6236970" y="5181719"/>
            <a:ext cx="435769" cy="435769"/>
          </a:xfrm>
          <a:prstGeom prst="roundRect">
            <a:avLst>
              <a:gd name="adj" fmla="val 18671"/>
            </a:avLst>
          </a:prstGeom>
          <a:solidFill>
            <a:srgbClr val="E9E6FA"/>
          </a:solidFill>
          <a:ln w="7620">
            <a:solidFill>
              <a:srgbClr val="BDB8DF"/>
            </a:solidFill>
            <a:prstDash val="solid"/>
          </a:ln>
        </p:spPr>
      </p:sp>
      <p:sp>
        <p:nvSpPr>
          <p:cNvPr id="17" name="Text 14"/>
          <p:cNvSpPr/>
          <p:nvPr/>
        </p:nvSpPr>
        <p:spPr>
          <a:xfrm>
            <a:off x="6372106" y="5254228"/>
            <a:ext cx="165378" cy="290632"/>
          </a:xfrm>
          <a:prstGeom prst="rect">
            <a:avLst/>
          </a:prstGeom>
          <a:noFill/>
          <a:ln/>
        </p:spPr>
        <p:txBody>
          <a:bodyPr wrap="none" lIns="0" tIns="0" rIns="0" bIns="0" rtlCol="0" anchor="t"/>
          <a:lstStyle/>
          <a:p>
            <a:pPr marL="0" indent="0" algn="ctr">
              <a:lnSpc>
                <a:spcPts val="2250"/>
              </a:lnSpc>
              <a:buNone/>
            </a:pPr>
            <a:r>
              <a:rPr lang="en-US" sz="2250" b="1" dirty="0">
                <a:solidFill>
                  <a:srgbClr val="2A2742"/>
                </a:solidFill>
                <a:latin typeface="Outfit Extra Bold" pitchFamily="34" charset="0"/>
                <a:ea typeface="Outfit Extra Bold" pitchFamily="34" charset="-122"/>
                <a:cs typeface="Outfit Extra Bold" pitchFamily="34" charset="-120"/>
              </a:rPr>
              <a:t>3</a:t>
            </a:r>
            <a:endParaRPr lang="en-US" sz="2250" dirty="0"/>
          </a:p>
        </p:txBody>
      </p:sp>
      <p:sp>
        <p:nvSpPr>
          <p:cNvPr id="18" name="Text 15"/>
          <p:cNvSpPr/>
          <p:nvPr/>
        </p:nvSpPr>
        <p:spPr>
          <a:xfrm>
            <a:off x="7520226" y="5157549"/>
            <a:ext cx="2585442" cy="302657"/>
          </a:xfrm>
          <a:prstGeom prst="rect">
            <a:avLst/>
          </a:prstGeom>
          <a:noFill/>
          <a:ln/>
        </p:spPr>
        <p:txBody>
          <a:bodyPr wrap="none" lIns="0" tIns="0" rIns="0" bIns="0" rtlCol="0" anchor="t"/>
          <a:lstStyle/>
          <a:p>
            <a:pPr marL="0" indent="0" algn="l">
              <a:lnSpc>
                <a:spcPts val="2350"/>
              </a:lnSpc>
              <a:buNone/>
            </a:pPr>
            <a:r>
              <a:rPr lang="en-US" sz="1900" b="1" dirty="0">
                <a:solidFill>
                  <a:srgbClr val="2A2742"/>
                </a:solidFill>
                <a:latin typeface="Outfit Extra Bold" pitchFamily="34" charset="0"/>
                <a:ea typeface="Outfit Extra Bold" pitchFamily="34" charset="-122"/>
                <a:cs typeface="Outfit Extra Bold" pitchFamily="34" charset="-120"/>
              </a:rPr>
              <a:t>2023: Efficient 1D CNN</a:t>
            </a:r>
            <a:endParaRPr lang="en-US" sz="1900" dirty="0"/>
          </a:p>
        </p:txBody>
      </p:sp>
      <p:sp>
        <p:nvSpPr>
          <p:cNvPr id="19" name="Text 16"/>
          <p:cNvSpPr/>
          <p:nvPr/>
        </p:nvSpPr>
        <p:spPr>
          <a:xfrm>
            <a:off x="7520226" y="5576411"/>
            <a:ext cx="6432233" cy="309920"/>
          </a:xfrm>
          <a:prstGeom prst="rect">
            <a:avLst/>
          </a:prstGeom>
          <a:noFill/>
          <a:ln/>
        </p:spPr>
        <p:txBody>
          <a:bodyPr wrap="none" lIns="0" tIns="0" rIns="0" bIns="0" rtlCol="0" anchor="t"/>
          <a:lstStyle/>
          <a:p>
            <a:pPr marL="0" indent="0" algn="l">
              <a:lnSpc>
                <a:spcPts val="2400"/>
              </a:lnSpc>
              <a:buNone/>
            </a:pPr>
            <a:r>
              <a:rPr lang="en-US" sz="1500" dirty="0">
                <a:solidFill>
                  <a:srgbClr val="2A2742"/>
                </a:solidFill>
                <a:latin typeface="Arimo" pitchFamily="34" charset="0"/>
                <a:ea typeface="Arimo" pitchFamily="34" charset="-122"/>
                <a:cs typeface="Arimo" pitchFamily="34" charset="-120"/>
              </a:rPr>
              <a:t>Rahman et al. attained 98.1% accuracy with a lightweight model</a:t>
            </a:r>
            <a:endParaRPr lang="en-US" sz="1500" dirty="0"/>
          </a:p>
        </p:txBody>
      </p:sp>
      <p:sp>
        <p:nvSpPr>
          <p:cNvPr id="20" name="Shape 17"/>
          <p:cNvSpPr/>
          <p:nvPr/>
        </p:nvSpPr>
        <p:spPr>
          <a:xfrm>
            <a:off x="6649879" y="6698099"/>
            <a:ext cx="677942" cy="22860"/>
          </a:xfrm>
          <a:prstGeom prst="roundRect">
            <a:avLst>
              <a:gd name="adj" fmla="val 355919"/>
            </a:avLst>
          </a:prstGeom>
          <a:solidFill>
            <a:srgbClr val="BDB8DF"/>
          </a:solidFill>
          <a:ln/>
        </p:spPr>
      </p:sp>
      <p:sp>
        <p:nvSpPr>
          <p:cNvPr id="21" name="Shape 18"/>
          <p:cNvSpPr/>
          <p:nvPr/>
        </p:nvSpPr>
        <p:spPr>
          <a:xfrm>
            <a:off x="6236970" y="6491645"/>
            <a:ext cx="435769" cy="435769"/>
          </a:xfrm>
          <a:prstGeom prst="roundRect">
            <a:avLst>
              <a:gd name="adj" fmla="val 18671"/>
            </a:avLst>
          </a:prstGeom>
          <a:solidFill>
            <a:srgbClr val="E9E6FA"/>
          </a:solidFill>
          <a:ln w="7620">
            <a:solidFill>
              <a:srgbClr val="BDB8DF"/>
            </a:solidFill>
            <a:prstDash val="solid"/>
          </a:ln>
        </p:spPr>
      </p:sp>
      <p:sp>
        <p:nvSpPr>
          <p:cNvPr id="22" name="Text 19"/>
          <p:cNvSpPr/>
          <p:nvPr/>
        </p:nvSpPr>
        <p:spPr>
          <a:xfrm>
            <a:off x="6365796" y="6564154"/>
            <a:ext cx="178118" cy="290632"/>
          </a:xfrm>
          <a:prstGeom prst="rect">
            <a:avLst/>
          </a:prstGeom>
          <a:noFill/>
          <a:ln/>
        </p:spPr>
        <p:txBody>
          <a:bodyPr wrap="none" lIns="0" tIns="0" rIns="0" bIns="0" rtlCol="0" anchor="t"/>
          <a:lstStyle/>
          <a:p>
            <a:pPr marL="0" indent="0" algn="ctr">
              <a:lnSpc>
                <a:spcPts val="2250"/>
              </a:lnSpc>
              <a:buNone/>
            </a:pPr>
            <a:r>
              <a:rPr lang="en-US" sz="2250" b="1" dirty="0">
                <a:solidFill>
                  <a:srgbClr val="2A2742"/>
                </a:solidFill>
                <a:latin typeface="Outfit Extra Bold" pitchFamily="34" charset="0"/>
                <a:ea typeface="Outfit Extra Bold" pitchFamily="34" charset="-122"/>
                <a:cs typeface="Outfit Extra Bold" pitchFamily="34" charset="-120"/>
              </a:rPr>
              <a:t>4</a:t>
            </a:r>
            <a:endParaRPr lang="en-US" sz="2250" dirty="0"/>
          </a:p>
        </p:txBody>
      </p:sp>
      <p:sp>
        <p:nvSpPr>
          <p:cNvPr id="23" name="Text 20"/>
          <p:cNvSpPr/>
          <p:nvPr/>
        </p:nvSpPr>
        <p:spPr>
          <a:xfrm>
            <a:off x="7520226" y="6467475"/>
            <a:ext cx="4466987" cy="302657"/>
          </a:xfrm>
          <a:prstGeom prst="rect">
            <a:avLst/>
          </a:prstGeom>
          <a:noFill/>
          <a:ln/>
        </p:spPr>
        <p:txBody>
          <a:bodyPr wrap="none" lIns="0" tIns="0" rIns="0" bIns="0" rtlCol="0" anchor="t"/>
          <a:lstStyle/>
          <a:p>
            <a:pPr marL="0" indent="0" algn="l">
              <a:lnSpc>
                <a:spcPts val="2350"/>
              </a:lnSpc>
              <a:buNone/>
            </a:pPr>
            <a:r>
              <a:rPr lang="en-US" sz="1900" b="1" dirty="0">
                <a:solidFill>
                  <a:srgbClr val="2A2742"/>
                </a:solidFill>
                <a:latin typeface="Outfit Extra Bold" pitchFamily="34" charset="0"/>
                <a:ea typeface="Outfit Extra Bold" pitchFamily="34" charset="-122"/>
                <a:cs typeface="Outfit Extra Bold" pitchFamily="34" charset="-120"/>
              </a:rPr>
              <a:t>2024: Deep Residual Attention Network</a:t>
            </a:r>
            <a:endParaRPr lang="en-US" sz="1900" dirty="0"/>
          </a:p>
        </p:txBody>
      </p:sp>
      <p:sp>
        <p:nvSpPr>
          <p:cNvPr id="24" name="Text 21"/>
          <p:cNvSpPr/>
          <p:nvPr/>
        </p:nvSpPr>
        <p:spPr>
          <a:xfrm>
            <a:off x="7520226" y="6886337"/>
            <a:ext cx="6432233" cy="619839"/>
          </a:xfrm>
          <a:prstGeom prst="rect">
            <a:avLst/>
          </a:prstGeom>
          <a:noFill/>
          <a:ln/>
        </p:spPr>
        <p:txBody>
          <a:bodyPr wrap="square" lIns="0" tIns="0" rIns="0" bIns="0" rtlCol="0" anchor="t"/>
          <a:lstStyle/>
          <a:p>
            <a:pPr marL="0" indent="0" algn="l">
              <a:lnSpc>
                <a:spcPts val="2400"/>
              </a:lnSpc>
              <a:buNone/>
            </a:pPr>
            <a:r>
              <a:rPr lang="en-US" sz="1500" dirty="0">
                <a:solidFill>
                  <a:srgbClr val="2A2742"/>
                </a:solidFill>
                <a:latin typeface="Arimo" pitchFamily="34" charset="0"/>
                <a:ea typeface="Arimo" pitchFamily="34" charset="-122"/>
                <a:cs typeface="Arimo" pitchFamily="34" charset="-120"/>
              </a:rPr>
              <a:t>Kumar et al. achieved 99.2% accuracy with residual learning and attention mechanisms</a:t>
            </a:r>
            <a:endParaRPr lang="en-US" sz="15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695682" y="1788200"/>
            <a:ext cx="10025896" cy="621149"/>
          </a:xfrm>
          <a:prstGeom prst="rect">
            <a:avLst/>
          </a:prstGeom>
          <a:noFill/>
          <a:ln/>
        </p:spPr>
        <p:txBody>
          <a:bodyPr wrap="none" lIns="0" tIns="0" rIns="0" bIns="0" rtlCol="0" anchor="t"/>
          <a:lstStyle/>
          <a:p>
            <a:pPr marL="0" indent="0">
              <a:lnSpc>
                <a:spcPts val="4850"/>
              </a:lnSpc>
              <a:buNone/>
            </a:pPr>
            <a:r>
              <a:rPr lang="en-US" sz="3900" b="1" dirty="0">
                <a:solidFill>
                  <a:srgbClr val="231971"/>
                </a:solidFill>
                <a:latin typeface="Outfit Extra Bold" pitchFamily="34" charset="0"/>
                <a:ea typeface="Outfit Extra Bold" pitchFamily="34" charset="-122"/>
                <a:cs typeface="Outfit Extra Bold" pitchFamily="34" charset="-120"/>
              </a:rPr>
              <a:t>Innovative Approaches in Recent Literature</a:t>
            </a:r>
            <a:endParaRPr lang="en-US" sz="3900" dirty="0"/>
          </a:p>
        </p:txBody>
      </p:sp>
      <p:pic>
        <p:nvPicPr>
          <p:cNvPr id="3" name="Image 0" descr="preencoded.png"/>
          <p:cNvPicPr>
            <a:picLocks noChangeAspect="1"/>
          </p:cNvPicPr>
          <p:nvPr/>
        </p:nvPicPr>
        <p:blipFill>
          <a:blip r:embed="rId3"/>
          <a:stretch>
            <a:fillRect/>
          </a:stretch>
        </p:blipFill>
        <p:spPr>
          <a:xfrm>
            <a:off x="703302" y="2935605"/>
            <a:ext cx="2517577" cy="2517577"/>
          </a:xfrm>
          <a:prstGeom prst="rect">
            <a:avLst/>
          </a:prstGeom>
        </p:spPr>
      </p:pic>
      <p:pic>
        <p:nvPicPr>
          <p:cNvPr id="4" name="Image 1" descr="preencoded.png"/>
          <p:cNvPicPr>
            <a:picLocks noChangeAspect="1"/>
          </p:cNvPicPr>
          <p:nvPr/>
        </p:nvPicPr>
        <p:blipFill>
          <a:blip r:embed="rId4"/>
          <a:stretch>
            <a:fillRect/>
          </a:stretch>
        </p:blipFill>
        <p:spPr>
          <a:xfrm>
            <a:off x="3379827" y="2935605"/>
            <a:ext cx="2517577" cy="2517577"/>
          </a:xfrm>
          <a:prstGeom prst="rect">
            <a:avLst/>
          </a:prstGeom>
        </p:spPr>
      </p:pic>
      <p:pic>
        <p:nvPicPr>
          <p:cNvPr id="5" name="Image 2" descr="preencoded.png"/>
          <p:cNvPicPr>
            <a:picLocks noChangeAspect="1"/>
          </p:cNvPicPr>
          <p:nvPr/>
        </p:nvPicPr>
        <p:blipFill>
          <a:blip r:embed="rId5"/>
          <a:stretch>
            <a:fillRect/>
          </a:stretch>
        </p:blipFill>
        <p:spPr>
          <a:xfrm>
            <a:off x="6056352" y="2935605"/>
            <a:ext cx="2517577" cy="2517577"/>
          </a:xfrm>
          <a:prstGeom prst="rect">
            <a:avLst/>
          </a:prstGeom>
        </p:spPr>
      </p:pic>
      <p:pic>
        <p:nvPicPr>
          <p:cNvPr id="6" name="Image 3" descr="preencoded.png"/>
          <p:cNvPicPr>
            <a:picLocks noChangeAspect="1"/>
          </p:cNvPicPr>
          <p:nvPr/>
        </p:nvPicPr>
        <p:blipFill>
          <a:blip r:embed="rId6"/>
          <a:stretch>
            <a:fillRect/>
          </a:stretch>
        </p:blipFill>
        <p:spPr>
          <a:xfrm>
            <a:off x="8732877" y="2935605"/>
            <a:ext cx="2517577" cy="2517577"/>
          </a:xfrm>
          <a:prstGeom prst="rect">
            <a:avLst/>
          </a:prstGeom>
        </p:spPr>
      </p:pic>
      <p:pic>
        <p:nvPicPr>
          <p:cNvPr id="7" name="Image 4" descr="preencoded.png"/>
          <p:cNvPicPr>
            <a:picLocks noChangeAspect="1"/>
          </p:cNvPicPr>
          <p:nvPr/>
        </p:nvPicPr>
        <p:blipFill>
          <a:blip r:embed="rId7"/>
          <a:stretch>
            <a:fillRect/>
          </a:stretch>
        </p:blipFill>
        <p:spPr>
          <a:xfrm>
            <a:off x="11409402" y="2935605"/>
            <a:ext cx="2517577" cy="2517577"/>
          </a:xfrm>
          <a:prstGeom prst="rect">
            <a:avLst/>
          </a:prstGeom>
        </p:spPr>
      </p:pic>
      <p:sp>
        <p:nvSpPr>
          <p:cNvPr id="8" name="Text 1"/>
          <p:cNvSpPr/>
          <p:nvPr/>
        </p:nvSpPr>
        <p:spPr>
          <a:xfrm>
            <a:off x="695682" y="5805607"/>
            <a:ext cx="13239036" cy="635794"/>
          </a:xfrm>
          <a:prstGeom prst="rect">
            <a:avLst/>
          </a:prstGeom>
          <a:noFill/>
          <a:ln/>
        </p:spPr>
        <p:txBody>
          <a:bodyPr wrap="square" lIns="0" tIns="0" rIns="0" bIns="0" rtlCol="0" anchor="t"/>
          <a:lstStyle/>
          <a:p>
            <a:pPr marL="0" indent="0">
              <a:lnSpc>
                <a:spcPts val="2500"/>
              </a:lnSpc>
              <a:buNone/>
            </a:pPr>
            <a:r>
              <a:rPr lang="en-US" sz="1550" dirty="0">
                <a:solidFill>
                  <a:srgbClr val="2A2742"/>
                </a:solidFill>
                <a:latin typeface="Arimo" pitchFamily="34" charset="0"/>
                <a:ea typeface="Arimo" pitchFamily="34" charset="-122"/>
                <a:cs typeface="Arimo" pitchFamily="34" charset="-120"/>
              </a:rPr>
              <a:t>Recent research has explored quantum-inspired neural networks, federated learning for privacy-preserving analysis, 3D-CNN architectures, graph neural networks for temporal data, and explainable AI approaches for interpretable results.</a:t>
            </a:r>
            <a:endParaRPr lang="en-US" sz="15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47474" y="756642"/>
            <a:ext cx="7649051" cy="1334929"/>
          </a:xfrm>
          <a:prstGeom prst="rect">
            <a:avLst/>
          </a:prstGeom>
          <a:noFill/>
          <a:ln/>
        </p:spPr>
        <p:txBody>
          <a:bodyPr wrap="square" lIns="0" tIns="0" rIns="0" bIns="0" rtlCol="0" anchor="t"/>
          <a:lstStyle/>
          <a:p>
            <a:pPr marL="0" indent="0">
              <a:lnSpc>
                <a:spcPts val="5250"/>
              </a:lnSpc>
              <a:buNone/>
            </a:pPr>
            <a:r>
              <a:rPr lang="en-US" sz="4200" b="1" dirty="0">
                <a:solidFill>
                  <a:srgbClr val="231971"/>
                </a:solidFill>
                <a:latin typeface="Outfit Extra Bold" pitchFamily="34" charset="0"/>
                <a:ea typeface="Outfit Extra Bold" pitchFamily="34" charset="-122"/>
                <a:cs typeface="Outfit Extra Bold" pitchFamily="34" charset="-120"/>
              </a:rPr>
              <a:t>Performance Metrics of Recent Studies</a:t>
            </a:r>
            <a:endParaRPr lang="en-US" sz="4200" dirty="0"/>
          </a:p>
        </p:txBody>
      </p:sp>
      <p:sp>
        <p:nvSpPr>
          <p:cNvPr id="4" name="Shape 1"/>
          <p:cNvSpPr/>
          <p:nvPr/>
        </p:nvSpPr>
        <p:spPr>
          <a:xfrm>
            <a:off x="747474" y="2411849"/>
            <a:ext cx="7649051" cy="5061109"/>
          </a:xfrm>
          <a:prstGeom prst="roundRect">
            <a:avLst>
              <a:gd name="adj" fmla="val 1772"/>
            </a:avLst>
          </a:prstGeom>
          <a:noFill/>
          <a:ln w="7620">
            <a:solidFill>
              <a:srgbClr val="000000">
                <a:alpha val="8000"/>
              </a:srgbClr>
            </a:solidFill>
            <a:prstDash val="solid"/>
          </a:ln>
        </p:spPr>
      </p:sp>
      <p:sp>
        <p:nvSpPr>
          <p:cNvPr id="5" name="Shape 2"/>
          <p:cNvSpPr/>
          <p:nvPr/>
        </p:nvSpPr>
        <p:spPr>
          <a:xfrm>
            <a:off x="755094" y="2419469"/>
            <a:ext cx="7632978" cy="613172"/>
          </a:xfrm>
          <a:prstGeom prst="rect">
            <a:avLst/>
          </a:prstGeom>
          <a:solidFill>
            <a:srgbClr val="FFFFFF">
              <a:alpha val="4000"/>
            </a:srgbClr>
          </a:solidFill>
          <a:ln/>
        </p:spPr>
      </p:sp>
      <p:sp>
        <p:nvSpPr>
          <p:cNvPr id="6" name="Text 3"/>
          <p:cNvSpPr/>
          <p:nvPr/>
        </p:nvSpPr>
        <p:spPr>
          <a:xfrm>
            <a:off x="969526" y="2555200"/>
            <a:ext cx="2113240" cy="341709"/>
          </a:xfrm>
          <a:prstGeom prst="rect">
            <a:avLst/>
          </a:prstGeom>
          <a:noFill/>
          <a:ln/>
        </p:spPr>
        <p:txBody>
          <a:bodyPr wrap="none" lIns="0" tIns="0" rIns="0" bIns="0" rtlCol="0" anchor="t"/>
          <a:lstStyle/>
          <a:p>
            <a:pPr marL="0" indent="0">
              <a:lnSpc>
                <a:spcPts val="2650"/>
              </a:lnSpc>
              <a:buNone/>
            </a:pPr>
            <a:r>
              <a:rPr lang="en-US" sz="1650" dirty="0">
                <a:solidFill>
                  <a:srgbClr val="2A2742"/>
                </a:solidFill>
                <a:latin typeface="Arimo" pitchFamily="34" charset="0"/>
                <a:ea typeface="Arimo" pitchFamily="34" charset="-122"/>
                <a:cs typeface="Arimo" pitchFamily="34" charset="-120"/>
              </a:rPr>
              <a:t>Study</a:t>
            </a:r>
            <a:endParaRPr lang="en-US" sz="1650" dirty="0"/>
          </a:p>
        </p:txBody>
      </p:sp>
      <p:sp>
        <p:nvSpPr>
          <p:cNvPr id="7" name="Text 4"/>
          <p:cNvSpPr/>
          <p:nvPr/>
        </p:nvSpPr>
        <p:spPr>
          <a:xfrm>
            <a:off x="3517344" y="2555200"/>
            <a:ext cx="2109430" cy="341709"/>
          </a:xfrm>
          <a:prstGeom prst="rect">
            <a:avLst/>
          </a:prstGeom>
          <a:noFill/>
          <a:ln/>
        </p:spPr>
        <p:txBody>
          <a:bodyPr wrap="none" lIns="0" tIns="0" rIns="0" bIns="0" rtlCol="0" anchor="t"/>
          <a:lstStyle/>
          <a:p>
            <a:pPr marL="0" indent="0">
              <a:lnSpc>
                <a:spcPts val="2650"/>
              </a:lnSpc>
              <a:buNone/>
            </a:pPr>
            <a:r>
              <a:rPr lang="en-US" sz="1650" dirty="0">
                <a:solidFill>
                  <a:srgbClr val="2A2742"/>
                </a:solidFill>
                <a:latin typeface="Arimo" pitchFamily="34" charset="0"/>
                <a:ea typeface="Arimo" pitchFamily="34" charset="-122"/>
                <a:cs typeface="Arimo" pitchFamily="34" charset="-120"/>
              </a:rPr>
              <a:t>Accuracy</a:t>
            </a:r>
            <a:endParaRPr lang="en-US" sz="1650" dirty="0"/>
          </a:p>
        </p:txBody>
      </p:sp>
      <p:sp>
        <p:nvSpPr>
          <p:cNvPr id="8" name="Text 5"/>
          <p:cNvSpPr/>
          <p:nvPr/>
        </p:nvSpPr>
        <p:spPr>
          <a:xfrm>
            <a:off x="6061353" y="2555200"/>
            <a:ext cx="2113240" cy="341709"/>
          </a:xfrm>
          <a:prstGeom prst="rect">
            <a:avLst/>
          </a:prstGeom>
          <a:noFill/>
          <a:ln/>
        </p:spPr>
        <p:txBody>
          <a:bodyPr wrap="none" lIns="0" tIns="0" rIns="0" bIns="0" rtlCol="0" anchor="t"/>
          <a:lstStyle/>
          <a:p>
            <a:pPr marL="0" indent="0">
              <a:lnSpc>
                <a:spcPts val="2650"/>
              </a:lnSpc>
              <a:buNone/>
            </a:pPr>
            <a:r>
              <a:rPr lang="en-US" sz="1650" dirty="0">
                <a:solidFill>
                  <a:srgbClr val="2A2742"/>
                </a:solidFill>
                <a:latin typeface="Arimo" pitchFamily="34" charset="0"/>
                <a:ea typeface="Arimo" pitchFamily="34" charset="-122"/>
                <a:cs typeface="Arimo" pitchFamily="34" charset="-120"/>
              </a:rPr>
              <a:t>Key Feature</a:t>
            </a:r>
            <a:endParaRPr lang="en-US" sz="1650" dirty="0"/>
          </a:p>
        </p:txBody>
      </p:sp>
      <p:sp>
        <p:nvSpPr>
          <p:cNvPr id="9" name="Shape 6"/>
          <p:cNvSpPr/>
          <p:nvPr/>
        </p:nvSpPr>
        <p:spPr>
          <a:xfrm>
            <a:off x="755094" y="3032641"/>
            <a:ext cx="7632978" cy="613172"/>
          </a:xfrm>
          <a:prstGeom prst="rect">
            <a:avLst/>
          </a:prstGeom>
          <a:solidFill>
            <a:srgbClr val="000000">
              <a:alpha val="4000"/>
            </a:srgbClr>
          </a:solidFill>
          <a:ln/>
        </p:spPr>
      </p:sp>
      <p:sp>
        <p:nvSpPr>
          <p:cNvPr id="10" name="Text 7"/>
          <p:cNvSpPr/>
          <p:nvPr/>
        </p:nvSpPr>
        <p:spPr>
          <a:xfrm>
            <a:off x="969526" y="3168372"/>
            <a:ext cx="2113240" cy="341709"/>
          </a:xfrm>
          <a:prstGeom prst="rect">
            <a:avLst/>
          </a:prstGeom>
          <a:noFill/>
          <a:ln/>
        </p:spPr>
        <p:txBody>
          <a:bodyPr wrap="none" lIns="0" tIns="0" rIns="0" bIns="0" rtlCol="0" anchor="t"/>
          <a:lstStyle/>
          <a:p>
            <a:pPr marL="0" indent="0">
              <a:lnSpc>
                <a:spcPts val="2650"/>
              </a:lnSpc>
              <a:buNone/>
            </a:pPr>
            <a:r>
              <a:rPr lang="en-US" sz="1650" dirty="0">
                <a:solidFill>
                  <a:srgbClr val="2A2742"/>
                </a:solidFill>
                <a:latin typeface="Arimo" pitchFamily="34" charset="0"/>
                <a:ea typeface="Arimo" pitchFamily="34" charset="-122"/>
                <a:cs typeface="Arimo" pitchFamily="34" charset="-120"/>
              </a:rPr>
              <a:t>Lee et al. (2024)</a:t>
            </a:r>
            <a:endParaRPr lang="en-US" sz="1650" dirty="0"/>
          </a:p>
        </p:txBody>
      </p:sp>
      <p:sp>
        <p:nvSpPr>
          <p:cNvPr id="11" name="Text 8"/>
          <p:cNvSpPr/>
          <p:nvPr/>
        </p:nvSpPr>
        <p:spPr>
          <a:xfrm>
            <a:off x="3517344" y="3168372"/>
            <a:ext cx="2109430" cy="341709"/>
          </a:xfrm>
          <a:prstGeom prst="rect">
            <a:avLst/>
          </a:prstGeom>
          <a:noFill/>
          <a:ln/>
        </p:spPr>
        <p:txBody>
          <a:bodyPr wrap="none" lIns="0" tIns="0" rIns="0" bIns="0" rtlCol="0" anchor="t"/>
          <a:lstStyle/>
          <a:p>
            <a:pPr marL="0" indent="0">
              <a:lnSpc>
                <a:spcPts val="2650"/>
              </a:lnSpc>
              <a:buNone/>
            </a:pPr>
            <a:r>
              <a:rPr lang="en-US" sz="1650" dirty="0">
                <a:solidFill>
                  <a:srgbClr val="2A2742"/>
                </a:solidFill>
                <a:latin typeface="Arimo" pitchFamily="34" charset="0"/>
                <a:ea typeface="Arimo" pitchFamily="34" charset="-122"/>
                <a:cs typeface="Arimo" pitchFamily="34" charset="-120"/>
              </a:rPr>
              <a:t>99.1%</a:t>
            </a:r>
            <a:endParaRPr lang="en-US" sz="1650" dirty="0"/>
          </a:p>
        </p:txBody>
      </p:sp>
      <p:sp>
        <p:nvSpPr>
          <p:cNvPr id="12" name="Text 9"/>
          <p:cNvSpPr/>
          <p:nvPr/>
        </p:nvSpPr>
        <p:spPr>
          <a:xfrm>
            <a:off x="6061353" y="3168372"/>
            <a:ext cx="2113240" cy="341709"/>
          </a:xfrm>
          <a:prstGeom prst="rect">
            <a:avLst/>
          </a:prstGeom>
          <a:noFill/>
          <a:ln/>
        </p:spPr>
        <p:txBody>
          <a:bodyPr wrap="none" lIns="0" tIns="0" rIns="0" bIns="0" rtlCol="0" anchor="t"/>
          <a:lstStyle/>
          <a:p>
            <a:pPr marL="0" indent="0">
              <a:lnSpc>
                <a:spcPts val="2650"/>
              </a:lnSpc>
              <a:buNone/>
            </a:pPr>
            <a:r>
              <a:rPr lang="en-US" sz="1650" dirty="0">
                <a:solidFill>
                  <a:srgbClr val="2A2742"/>
                </a:solidFill>
                <a:latin typeface="Arimo" pitchFamily="34" charset="0"/>
                <a:ea typeface="Arimo" pitchFamily="34" charset="-122"/>
                <a:cs typeface="Arimo" pitchFamily="34" charset="-120"/>
              </a:rPr>
              <a:t>Quantum-inspired NN</a:t>
            </a:r>
            <a:endParaRPr lang="en-US" sz="1650" dirty="0"/>
          </a:p>
        </p:txBody>
      </p:sp>
      <p:sp>
        <p:nvSpPr>
          <p:cNvPr id="13" name="Shape 10"/>
          <p:cNvSpPr/>
          <p:nvPr/>
        </p:nvSpPr>
        <p:spPr>
          <a:xfrm>
            <a:off x="755094" y="3645813"/>
            <a:ext cx="7632978" cy="954881"/>
          </a:xfrm>
          <a:prstGeom prst="rect">
            <a:avLst/>
          </a:prstGeom>
          <a:solidFill>
            <a:srgbClr val="FFFFFF">
              <a:alpha val="4000"/>
            </a:srgbClr>
          </a:solidFill>
          <a:ln/>
        </p:spPr>
      </p:sp>
      <p:sp>
        <p:nvSpPr>
          <p:cNvPr id="14" name="Text 11"/>
          <p:cNvSpPr/>
          <p:nvPr/>
        </p:nvSpPr>
        <p:spPr>
          <a:xfrm>
            <a:off x="969526" y="3781544"/>
            <a:ext cx="2113240" cy="341709"/>
          </a:xfrm>
          <a:prstGeom prst="rect">
            <a:avLst/>
          </a:prstGeom>
          <a:noFill/>
          <a:ln/>
        </p:spPr>
        <p:txBody>
          <a:bodyPr wrap="none" lIns="0" tIns="0" rIns="0" bIns="0" rtlCol="0" anchor="t"/>
          <a:lstStyle/>
          <a:p>
            <a:pPr marL="0" indent="0">
              <a:lnSpc>
                <a:spcPts val="2650"/>
              </a:lnSpc>
              <a:buNone/>
            </a:pPr>
            <a:r>
              <a:rPr lang="en-US" sz="1650" dirty="0">
                <a:solidFill>
                  <a:srgbClr val="2A2742"/>
                </a:solidFill>
                <a:latin typeface="Arimo" pitchFamily="34" charset="0"/>
                <a:ea typeface="Arimo" pitchFamily="34" charset="-122"/>
                <a:cs typeface="Arimo" pitchFamily="34" charset="-120"/>
              </a:rPr>
              <a:t>Chen et al. (2024)</a:t>
            </a:r>
            <a:endParaRPr lang="en-US" sz="1650" dirty="0"/>
          </a:p>
        </p:txBody>
      </p:sp>
      <p:sp>
        <p:nvSpPr>
          <p:cNvPr id="15" name="Text 12"/>
          <p:cNvSpPr/>
          <p:nvPr/>
        </p:nvSpPr>
        <p:spPr>
          <a:xfrm>
            <a:off x="3517344" y="3781544"/>
            <a:ext cx="2109430" cy="341709"/>
          </a:xfrm>
          <a:prstGeom prst="rect">
            <a:avLst/>
          </a:prstGeom>
          <a:noFill/>
          <a:ln/>
        </p:spPr>
        <p:txBody>
          <a:bodyPr wrap="none" lIns="0" tIns="0" rIns="0" bIns="0" rtlCol="0" anchor="t"/>
          <a:lstStyle/>
          <a:p>
            <a:pPr marL="0" indent="0">
              <a:lnSpc>
                <a:spcPts val="2650"/>
              </a:lnSpc>
              <a:buNone/>
            </a:pPr>
            <a:r>
              <a:rPr lang="en-US" sz="1650" dirty="0">
                <a:solidFill>
                  <a:srgbClr val="2A2742"/>
                </a:solidFill>
                <a:latin typeface="Arimo" pitchFamily="34" charset="0"/>
                <a:ea typeface="Arimo" pitchFamily="34" charset="-122"/>
                <a:cs typeface="Arimo" pitchFamily="34" charset="-120"/>
              </a:rPr>
              <a:t>99.2%</a:t>
            </a:r>
            <a:endParaRPr lang="en-US" sz="1650" dirty="0"/>
          </a:p>
        </p:txBody>
      </p:sp>
      <p:sp>
        <p:nvSpPr>
          <p:cNvPr id="16" name="Text 13"/>
          <p:cNvSpPr/>
          <p:nvPr/>
        </p:nvSpPr>
        <p:spPr>
          <a:xfrm>
            <a:off x="6061353" y="3781544"/>
            <a:ext cx="2113240" cy="683419"/>
          </a:xfrm>
          <a:prstGeom prst="rect">
            <a:avLst/>
          </a:prstGeom>
          <a:noFill/>
          <a:ln/>
        </p:spPr>
        <p:txBody>
          <a:bodyPr wrap="square" lIns="0" tIns="0" rIns="0" bIns="0" rtlCol="0" anchor="t"/>
          <a:lstStyle/>
          <a:p>
            <a:pPr marL="0" indent="0">
              <a:lnSpc>
                <a:spcPts val="2650"/>
              </a:lnSpc>
              <a:buNone/>
            </a:pPr>
            <a:r>
              <a:rPr lang="en-US" sz="1650" dirty="0">
                <a:solidFill>
                  <a:srgbClr val="2A2742"/>
                </a:solidFill>
                <a:latin typeface="Arimo" pitchFamily="34" charset="0"/>
                <a:ea typeface="Arimo" pitchFamily="34" charset="-122"/>
                <a:cs typeface="Arimo" pitchFamily="34" charset="-120"/>
              </a:rPr>
              <a:t>Transformer-GAN hybrid</a:t>
            </a:r>
            <a:endParaRPr lang="en-US" sz="1650" dirty="0"/>
          </a:p>
        </p:txBody>
      </p:sp>
      <p:sp>
        <p:nvSpPr>
          <p:cNvPr id="17" name="Shape 14"/>
          <p:cNvSpPr/>
          <p:nvPr/>
        </p:nvSpPr>
        <p:spPr>
          <a:xfrm>
            <a:off x="755094" y="4600694"/>
            <a:ext cx="7632978" cy="954881"/>
          </a:xfrm>
          <a:prstGeom prst="rect">
            <a:avLst/>
          </a:prstGeom>
          <a:solidFill>
            <a:srgbClr val="000000">
              <a:alpha val="4000"/>
            </a:srgbClr>
          </a:solidFill>
          <a:ln/>
        </p:spPr>
      </p:sp>
      <p:sp>
        <p:nvSpPr>
          <p:cNvPr id="18" name="Text 15"/>
          <p:cNvSpPr/>
          <p:nvPr/>
        </p:nvSpPr>
        <p:spPr>
          <a:xfrm>
            <a:off x="969526" y="4736425"/>
            <a:ext cx="2113240" cy="683419"/>
          </a:xfrm>
          <a:prstGeom prst="rect">
            <a:avLst/>
          </a:prstGeom>
          <a:noFill/>
          <a:ln/>
        </p:spPr>
        <p:txBody>
          <a:bodyPr wrap="square" lIns="0" tIns="0" rIns="0" bIns="0" rtlCol="0" anchor="t"/>
          <a:lstStyle/>
          <a:p>
            <a:pPr marL="0" indent="0">
              <a:lnSpc>
                <a:spcPts val="2650"/>
              </a:lnSpc>
              <a:buNone/>
            </a:pPr>
            <a:r>
              <a:rPr lang="en-US" sz="1650" dirty="0">
                <a:solidFill>
                  <a:srgbClr val="2A2742"/>
                </a:solidFill>
                <a:latin typeface="Arimo" pitchFamily="34" charset="0"/>
                <a:ea typeface="Arimo" pitchFamily="34" charset="-122"/>
                <a:cs typeface="Arimo" pitchFamily="34" charset="-120"/>
              </a:rPr>
              <a:t>Rodriguez et al. (2024)</a:t>
            </a:r>
            <a:endParaRPr lang="en-US" sz="1650" dirty="0"/>
          </a:p>
        </p:txBody>
      </p:sp>
      <p:sp>
        <p:nvSpPr>
          <p:cNvPr id="19" name="Text 16"/>
          <p:cNvSpPr/>
          <p:nvPr/>
        </p:nvSpPr>
        <p:spPr>
          <a:xfrm>
            <a:off x="3517344" y="4736425"/>
            <a:ext cx="2109430" cy="341709"/>
          </a:xfrm>
          <a:prstGeom prst="rect">
            <a:avLst/>
          </a:prstGeom>
          <a:noFill/>
          <a:ln/>
        </p:spPr>
        <p:txBody>
          <a:bodyPr wrap="none" lIns="0" tIns="0" rIns="0" bIns="0" rtlCol="0" anchor="t"/>
          <a:lstStyle/>
          <a:p>
            <a:pPr marL="0" indent="0">
              <a:lnSpc>
                <a:spcPts val="2650"/>
              </a:lnSpc>
              <a:buNone/>
            </a:pPr>
            <a:r>
              <a:rPr lang="en-US" sz="1650" dirty="0">
                <a:solidFill>
                  <a:srgbClr val="2A2742"/>
                </a:solidFill>
                <a:latin typeface="Arimo" pitchFamily="34" charset="0"/>
                <a:ea typeface="Arimo" pitchFamily="34" charset="-122"/>
                <a:cs typeface="Arimo" pitchFamily="34" charset="-120"/>
              </a:rPr>
              <a:t>99.3%</a:t>
            </a:r>
            <a:endParaRPr lang="en-US" sz="1650" dirty="0"/>
          </a:p>
        </p:txBody>
      </p:sp>
      <p:sp>
        <p:nvSpPr>
          <p:cNvPr id="20" name="Text 17"/>
          <p:cNvSpPr/>
          <p:nvPr/>
        </p:nvSpPr>
        <p:spPr>
          <a:xfrm>
            <a:off x="6061353" y="4736425"/>
            <a:ext cx="2113240" cy="341709"/>
          </a:xfrm>
          <a:prstGeom prst="rect">
            <a:avLst/>
          </a:prstGeom>
          <a:noFill/>
          <a:ln/>
        </p:spPr>
        <p:txBody>
          <a:bodyPr wrap="none" lIns="0" tIns="0" rIns="0" bIns="0" rtlCol="0" anchor="t"/>
          <a:lstStyle/>
          <a:p>
            <a:pPr marL="0" indent="0">
              <a:lnSpc>
                <a:spcPts val="2650"/>
              </a:lnSpc>
              <a:buNone/>
            </a:pPr>
            <a:r>
              <a:rPr lang="en-US" sz="1650" dirty="0">
                <a:solidFill>
                  <a:srgbClr val="2A2742"/>
                </a:solidFill>
                <a:latin typeface="Arimo" pitchFamily="34" charset="0"/>
                <a:ea typeface="Arimo" pitchFamily="34" charset="-122"/>
                <a:cs typeface="Arimo" pitchFamily="34" charset="-120"/>
              </a:rPr>
              <a:t>Hierarchical ensemble</a:t>
            </a:r>
            <a:endParaRPr lang="en-US" sz="1650" dirty="0"/>
          </a:p>
        </p:txBody>
      </p:sp>
      <p:sp>
        <p:nvSpPr>
          <p:cNvPr id="21" name="Shape 18"/>
          <p:cNvSpPr/>
          <p:nvPr/>
        </p:nvSpPr>
        <p:spPr>
          <a:xfrm>
            <a:off x="755094" y="5555575"/>
            <a:ext cx="7632978" cy="954881"/>
          </a:xfrm>
          <a:prstGeom prst="rect">
            <a:avLst/>
          </a:prstGeom>
          <a:solidFill>
            <a:srgbClr val="FFFFFF">
              <a:alpha val="4000"/>
            </a:srgbClr>
          </a:solidFill>
          <a:ln/>
        </p:spPr>
      </p:sp>
      <p:sp>
        <p:nvSpPr>
          <p:cNvPr id="22" name="Text 19"/>
          <p:cNvSpPr/>
          <p:nvPr/>
        </p:nvSpPr>
        <p:spPr>
          <a:xfrm>
            <a:off x="969526" y="5691307"/>
            <a:ext cx="2113240" cy="683419"/>
          </a:xfrm>
          <a:prstGeom prst="rect">
            <a:avLst/>
          </a:prstGeom>
          <a:noFill/>
          <a:ln/>
        </p:spPr>
        <p:txBody>
          <a:bodyPr wrap="square" lIns="0" tIns="0" rIns="0" bIns="0" rtlCol="0" anchor="t"/>
          <a:lstStyle/>
          <a:p>
            <a:pPr marL="0" indent="0">
              <a:lnSpc>
                <a:spcPts val="2650"/>
              </a:lnSpc>
              <a:buNone/>
            </a:pPr>
            <a:r>
              <a:rPr lang="en-US" sz="1650" dirty="0">
                <a:solidFill>
                  <a:srgbClr val="2A2742"/>
                </a:solidFill>
                <a:latin typeface="Arimo" pitchFamily="34" charset="0"/>
                <a:ea typeface="Arimo" pitchFamily="34" charset="-122"/>
                <a:cs typeface="Arimo" pitchFamily="34" charset="-120"/>
              </a:rPr>
              <a:t>Thompson et al. (2024)</a:t>
            </a:r>
            <a:endParaRPr lang="en-US" sz="1650" dirty="0"/>
          </a:p>
        </p:txBody>
      </p:sp>
      <p:sp>
        <p:nvSpPr>
          <p:cNvPr id="23" name="Text 20"/>
          <p:cNvSpPr/>
          <p:nvPr/>
        </p:nvSpPr>
        <p:spPr>
          <a:xfrm>
            <a:off x="3517344" y="5691307"/>
            <a:ext cx="2109430" cy="341709"/>
          </a:xfrm>
          <a:prstGeom prst="rect">
            <a:avLst/>
          </a:prstGeom>
          <a:noFill/>
          <a:ln/>
        </p:spPr>
        <p:txBody>
          <a:bodyPr wrap="none" lIns="0" tIns="0" rIns="0" bIns="0" rtlCol="0" anchor="t"/>
          <a:lstStyle/>
          <a:p>
            <a:pPr marL="0" indent="0">
              <a:lnSpc>
                <a:spcPts val="2650"/>
              </a:lnSpc>
              <a:buNone/>
            </a:pPr>
            <a:r>
              <a:rPr lang="en-US" sz="1650" dirty="0">
                <a:solidFill>
                  <a:srgbClr val="2A2742"/>
                </a:solidFill>
                <a:latin typeface="Arimo" pitchFamily="34" charset="0"/>
                <a:ea typeface="Arimo" pitchFamily="34" charset="-122"/>
                <a:cs typeface="Arimo" pitchFamily="34" charset="-120"/>
              </a:rPr>
              <a:t>99.4%</a:t>
            </a:r>
            <a:endParaRPr lang="en-US" sz="1650" dirty="0"/>
          </a:p>
        </p:txBody>
      </p:sp>
      <p:sp>
        <p:nvSpPr>
          <p:cNvPr id="24" name="Text 21"/>
          <p:cNvSpPr/>
          <p:nvPr/>
        </p:nvSpPr>
        <p:spPr>
          <a:xfrm>
            <a:off x="6061353" y="5691307"/>
            <a:ext cx="2113240" cy="341709"/>
          </a:xfrm>
          <a:prstGeom prst="rect">
            <a:avLst/>
          </a:prstGeom>
          <a:noFill/>
          <a:ln/>
        </p:spPr>
        <p:txBody>
          <a:bodyPr wrap="none" lIns="0" tIns="0" rIns="0" bIns="0" rtlCol="0" anchor="t"/>
          <a:lstStyle/>
          <a:p>
            <a:pPr marL="0" indent="0">
              <a:lnSpc>
                <a:spcPts val="2650"/>
              </a:lnSpc>
              <a:buNone/>
            </a:pPr>
            <a:r>
              <a:rPr lang="en-US" sz="1650" dirty="0">
                <a:solidFill>
                  <a:srgbClr val="2A2742"/>
                </a:solidFill>
                <a:latin typeface="Arimo" pitchFamily="34" charset="0"/>
                <a:ea typeface="Arimo" pitchFamily="34" charset="-122"/>
                <a:cs typeface="Arimo" pitchFamily="34" charset="-120"/>
              </a:rPr>
              <a:t>Multi-modal fusion</a:t>
            </a:r>
            <a:endParaRPr lang="en-US" sz="1650" dirty="0"/>
          </a:p>
        </p:txBody>
      </p:sp>
      <p:sp>
        <p:nvSpPr>
          <p:cNvPr id="25" name="Shape 22"/>
          <p:cNvSpPr/>
          <p:nvPr/>
        </p:nvSpPr>
        <p:spPr>
          <a:xfrm>
            <a:off x="755094" y="6510457"/>
            <a:ext cx="7632978" cy="954881"/>
          </a:xfrm>
          <a:prstGeom prst="rect">
            <a:avLst/>
          </a:prstGeom>
          <a:solidFill>
            <a:srgbClr val="000000">
              <a:alpha val="4000"/>
            </a:srgbClr>
          </a:solidFill>
          <a:ln/>
        </p:spPr>
      </p:sp>
      <p:sp>
        <p:nvSpPr>
          <p:cNvPr id="26" name="Text 23"/>
          <p:cNvSpPr/>
          <p:nvPr/>
        </p:nvSpPr>
        <p:spPr>
          <a:xfrm>
            <a:off x="969526" y="6646188"/>
            <a:ext cx="2113240" cy="341709"/>
          </a:xfrm>
          <a:prstGeom prst="rect">
            <a:avLst/>
          </a:prstGeom>
          <a:noFill/>
          <a:ln/>
        </p:spPr>
        <p:txBody>
          <a:bodyPr wrap="none" lIns="0" tIns="0" rIns="0" bIns="0" rtlCol="0" anchor="t"/>
          <a:lstStyle/>
          <a:p>
            <a:pPr marL="0" indent="0">
              <a:lnSpc>
                <a:spcPts val="2650"/>
              </a:lnSpc>
              <a:buNone/>
            </a:pPr>
            <a:r>
              <a:rPr lang="en-US" sz="1650" dirty="0">
                <a:solidFill>
                  <a:srgbClr val="2A2742"/>
                </a:solidFill>
                <a:latin typeface="Arimo" pitchFamily="34" charset="0"/>
                <a:ea typeface="Arimo" pitchFamily="34" charset="-122"/>
                <a:cs typeface="Arimo" pitchFamily="34" charset="-120"/>
              </a:rPr>
              <a:t>Patel et al. (2024)</a:t>
            </a:r>
            <a:endParaRPr lang="en-US" sz="1650" dirty="0"/>
          </a:p>
        </p:txBody>
      </p:sp>
      <p:sp>
        <p:nvSpPr>
          <p:cNvPr id="27" name="Text 24"/>
          <p:cNvSpPr/>
          <p:nvPr/>
        </p:nvSpPr>
        <p:spPr>
          <a:xfrm>
            <a:off x="3517344" y="6646188"/>
            <a:ext cx="2109430" cy="341709"/>
          </a:xfrm>
          <a:prstGeom prst="rect">
            <a:avLst/>
          </a:prstGeom>
          <a:noFill/>
          <a:ln/>
        </p:spPr>
        <p:txBody>
          <a:bodyPr wrap="none" lIns="0" tIns="0" rIns="0" bIns="0" rtlCol="0" anchor="t"/>
          <a:lstStyle/>
          <a:p>
            <a:pPr marL="0" indent="0">
              <a:lnSpc>
                <a:spcPts val="2650"/>
              </a:lnSpc>
              <a:buNone/>
            </a:pPr>
            <a:r>
              <a:rPr lang="en-US" sz="1650" dirty="0">
                <a:solidFill>
                  <a:srgbClr val="2A2742"/>
                </a:solidFill>
                <a:latin typeface="Arimo" pitchFamily="34" charset="0"/>
                <a:ea typeface="Arimo" pitchFamily="34" charset="-122"/>
                <a:cs typeface="Arimo" pitchFamily="34" charset="-120"/>
              </a:rPr>
              <a:t>98.8%</a:t>
            </a:r>
            <a:endParaRPr lang="en-US" sz="1650" dirty="0"/>
          </a:p>
        </p:txBody>
      </p:sp>
      <p:sp>
        <p:nvSpPr>
          <p:cNvPr id="28" name="Text 25"/>
          <p:cNvSpPr/>
          <p:nvPr/>
        </p:nvSpPr>
        <p:spPr>
          <a:xfrm>
            <a:off x="6061353" y="6646188"/>
            <a:ext cx="2113240" cy="683419"/>
          </a:xfrm>
          <a:prstGeom prst="rect">
            <a:avLst/>
          </a:prstGeom>
          <a:noFill/>
          <a:ln/>
        </p:spPr>
        <p:txBody>
          <a:bodyPr wrap="square" lIns="0" tIns="0" rIns="0" bIns="0" rtlCol="0" anchor="t"/>
          <a:lstStyle/>
          <a:p>
            <a:pPr marL="0" indent="0">
              <a:lnSpc>
                <a:spcPts val="2650"/>
              </a:lnSpc>
              <a:buNone/>
            </a:pPr>
            <a:r>
              <a:rPr lang="en-US" sz="1650" dirty="0">
                <a:solidFill>
                  <a:srgbClr val="2A2742"/>
                </a:solidFill>
                <a:latin typeface="Arimo" pitchFamily="34" charset="0"/>
                <a:ea typeface="Arimo" pitchFamily="34" charset="-122"/>
                <a:cs typeface="Arimo" pitchFamily="34" charset="-120"/>
              </a:rPr>
              <a:t>Interpretable deep learning</a:t>
            </a:r>
            <a:endParaRPr lang="en-US" sz="16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85706"/>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Emerging Trends in ECG Analysis</a:t>
            </a:r>
            <a:endParaRPr lang="en-US" sz="4450" dirty="0"/>
          </a:p>
        </p:txBody>
      </p:sp>
      <p:pic>
        <p:nvPicPr>
          <p:cNvPr id="4" name="Image 1" descr="preencoded.png"/>
          <p:cNvPicPr>
            <a:picLocks noChangeAspect="1"/>
          </p:cNvPicPr>
          <p:nvPr/>
        </p:nvPicPr>
        <p:blipFill>
          <a:blip r:embed="rId4"/>
          <a:stretch>
            <a:fillRect/>
          </a:stretch>
        </p:blipFill>
        <p:spPr>
          <a:xfrm>
            <a:off x="6280190" y="2643426"/>
            <a:ext cx="566976" cy="566976"/>
          </a:xfrm>
          <a:prstGeom prst="rect">
            <a:avLst/>
          </a:prstGeom>
        </p:spPr>
      </p:pic>
      <p:sp>
        <p:nvSpPr>
          <p:cNvPr id="5" name="Text 1"/>
          <p:cNvSpPr/>
          <p:nvPr/>
        </p:nvSpPr>
        <p:spPr>
          <a:xfrm>
            <a:off x="6280190" y="343721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Quantum Computing</a:t>
            </a:r>
            <a:endParaRPr lang="en-US" sz="2200" dirty="0"/>
          </a:p>
        </p:txBody>
      </p:sp>
      <p:sp>
        <p:nvSpPr>
          <p:cNvPr id="6" name="Text 2"/>
          <p:cNvSpPr/>
          <p:nvPr/>
        </p:nvSpPr>
        <p:spPr>
          <a:xfrm>
            <a:off x="6280190" y="3927634"/>
            <a:ext cx="3608070" cy="725805"/>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Leveraging quantum principles for complex pattern recognition</a:t>
            </a:r>
            <a:endParaRPr lang="en-US" sz="1750" dirty="0"/>
          </a:p>
        </p:txBody>
      </p:sp>
      <p:pic>
        <p:nvPicPr>
          <p:cNvPr id="7" name="Image 2" descr="preencoded.png"/>
          <p:cNvPicPr>
            <a:picLocks noChangeAspect="1"/>
          </p:cNvPicPr>
          <p:nvPr/>
        </p:nvPicPr>
        <p:blipFill>
          <a:blip r:embed="rId5"/>
          <a:stretch>
            <a:fillRect/>
          </a:stretch>
        </p:blipFill>
        <p:spPr>
          <a:xfrm>
            <a:off x="10228421" y="2643426"/>
            <a:ext cx="566976" cy="566976"/>
          </a:xfrm>
          <a:prstGeom prst="rect">
            <a:avLst/>
          </a:prstGeom>
        </p:spPr>
      </p:pic>
      <p:sp>
        <p:nvSpPr>
          <p:cNvPr id="8" name="Text 3"/>
          <p:cNvSpPr/>
          <p:nvPr/>
        </p:nvSpPr>
        <p:spPr>
          <a:xfrm>
            <a:off x="10228421" y="3437215"/>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Federated Learning</a:t>
            </a:r>
            <a:endParaRPr lang="en-US" sz="2200" dirty="0"/>
          </a:p>
        </p:txBody>
      </p:sp>
      <p:sp>
        <p:nvSpPr>
          <p:cNvPr id="9" name="Text 4"/>
          <p:cNvSpPr/>
          <p:nvPr/>
        </p:nvSpPr>
        <p:spPr>
          <a:xfrm>
            <a:off x="10228421" y="3927634"/>
            <a:ext cx="3608189" cy="725805"/>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Enabling collaborative learning while preserving data privacy</a:t>
            </a:r>
            <a:endParaRPr lang="en-US" sz="1750" dirty="0"/>
          </a:p>
        </p:txBody>
      </p:sp>
      <p:pic>
        <p:nvPicPr>
          <p:cNvPr id="10" name="Image 3" descr="preencoded.png"/>
          <p:cNvPicPr>
            <a:picLocks noChangeAspect="1"/>
          </p:cNvPicPr>
          <p:nvPr/>
        </p:nvPicPr>
        <p:blipFill>
          <a:blip r:embed="rId6"/>
          <a:stretch>
            <a:fillRect/>
          </a:stretch>
        </p:blipFill>
        <p:spPr>
          <a:xfrm>
            <a:off x="6280190" y="5333881"/>
            <a:ext cx="566976" cy="566976"/>
          </a:xfrm>
          <a:prstGeom prst="rect">
            <a:avLst/>
          </a:prstGeom>
        </p:spPr>
      </p:pic>
      <p:sp>
        <p:nvSpPr>
          <p:cNvPr id="11" name="Text 5"/>
          <p:cNvSpPr/>
          <p:nvPr/>
        </p:nvSpPr>
        <p:spPr>
          <a:xfrm>
            <a:off x="6280190" y="612767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Explainable AI</a:t>
            </a:r>
            <a:endParaRPr lang="en-US" sz="2200" dirty="0"/>
          </a:p>
        </p:txBody>
      </p:sp>
      <p:sp>
        <p:nvSpPr>
          <p:cNvPr id="12" name="Text 6"/>
          <p:cNvSpPr/>
          <p:nvPr/>
        </p:nvSpPr>
        <p:spPr>
          <a:xfrm>
            <a:off x="6280190" y="6618089"/>
            <a:ext cx="3608070" cy="725805"/>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Providing interpretable results for clinical decision support</a:t>
            </a:r>
            <a:endParaRPr lang="en-US" sz="1750" dirty="0"/>
          </a:p>
        </p:txBody>
      </p:sp>
      <p:pic>
        <p:nvPicPr>
          <p:cNvPr id="13" name="Image 4" descr="preencoded.png"/>
          <p:cNvPicPr>
            <a:picLocks noChangeAspect="1"/>
          </p:cNvPicPr>
          <p:nvPr/>
        </p:nvPicPr>
        <p:blipFill>
          <a:blip r:embed="rId7"/>
          <a:stretch>
            <a:fillRect/>
          </a:stretch>
        </p:blipFill>
        <p:spPr>
          <a:xfrm>
            <a:off x="10228421" y="5333881"/>
            <a:ext cx="566976" cy="566976"/>
          </a:xfrm>
          <a:prstGeom prst="rect">
            <a:avLst/>
          </a:prstGeom>
        </p:spPr>
      </p:pic>
      <p:sp>
        <p:nvSpPr>
          <p:cNvPr id="14" name="Text 7"/>
          <p:cNvSpPr/>
          <p:nvPr/>
        </p:nvSpPr>
        <p:spPr>
          <a:xfrm>
            <a:off x="10228421" y="6127671"/>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Edge Computing</a:t>
            </a:r>
            <a:endParaRPr lang="en-US" sz="2200" dirty="0"/>
          </a:p>
        </p:txBody>
      </p:sp>
      <p:sp>
        <p:nvSpPr>
          <p:cNvPr id="15" name="Text 8"/>
          <p:cNvSpPr/>
          <p:nvPr/>
        </p:nvSpPr>
        <p:spPr>
          <a:xfrm>
            <a:off x="10228421" y="6618089"/>
            <a:ext cx="3608189" cy="725805"/>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Bringing ECG analysis capabilities to wearable devices</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93790" y="1757601"/>
            <a:ext cx="8754189"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Challenges and Future Directions</a:t>
            </a:r>
            <a:endParaRPr lang="en-US" sz="4450" dirty="0"/>
          </a:p>
        </p:txBody>
      </p:sp>
      <p:sp>
        <p:nvSpPr>
          <p:cNvPr id="3" name="Text 1"/>
          <p:cNvSpPr/>
          <p:nvPr/>
        </p:nvSpPr>
        <p:spPr>
          <a:xfrm>
            <a:off x="793790" y="3033355"/>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Current Challenges</a:t>
            </a:r>
            <a:endParaRPr lang="en-US" sz="2200" dirty="0"/>
          </a:p>
        </p:txBody>
      </p:sp>
      <p:sp>
        <p:nvSpPr>
          <p:cNvPr id="4" name="Text 2"/>
          <p:cNvSpPr/>
          <p:nvPr/>
        </p:nvSpPr>
        <p:spPr>
          <a:xfrm>
            <a:off x="793790" y="361449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itchFamily="34" charset="0"/>
                <a:ea typeface="Arimo" pitchFamily="34" charset="-122"/>
                <a:cs typeface="Arimo" pitchFamily="34" charset="-120"/>
              </a:rPr>
              <a:t>Balancing model complexity with real-time performance</a:t>
            </a:r>
            <a:endParaRPr lang="en-US" sz="1750" dirty="0"/>
          </a:p>
        </p:txBody>
      </p:sp>
      <p:sp>
        <p:nvSpPr>
          <p:cNvPr id="5" name="Text 3"/>
          <p:cNvSpPr/>
          <p:nvPr/>
        </p:nvSpPr>
        <p:spPr>
          <a:xfrm>
            <a:off x="793790" y="405669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itchFamily="34" charset="0"/>
                <a:ea typeface="Arimo" pitchFamily="34" charset="-122"/>
                <a:cs typeface="Arimo" pitchFamily="34" charset="-120"/>
              </a:rPr>
              <a:t>Ensuring robustness across diverse patient populations</a:t>
            </a:r>
            <a:endParaRPr lang="en-US" sz="1750" dirty="0"/>
          </a:p>
        </p:txBody>
      </p:sp>
      <p:sp>
        <p:nvSpPr>
          <p:cNvPr id="6" name="Text 4"/>
          <p:cNvSpPr/>
          <p:nvPr/>
        </p:nvSpPr>
        <p:spPr>
          <a:xfrm>
            <a:off x="793790" y="4498896"/>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itchFamily="34" charset="0"/>
                <a:ea typeface="Arimo" pitchFamily="34" charset="-122"/>
                <a:cs typeface="Arimo" pitchFamily="34" charset="-120"/>
              </a:rPr>
              <a:t>Integrating multi-modal data for comprehensive analysis</a:t>
            </a:r>
            <a:endParaRPr lang="en-US" sz="1750" dirty="0"/>
          </a:p>
        </p:txBody>
      </p:sp>
      <p:sp>
        <p:nvSpPr>
          <p:cNvPr id="7" name="Text 5"/>
          <p:cNvSpPr/>
          <p:nvPr/>
        </p:nvSpPr>
        <p:spPr>
          <a:xfrm>
            <a:off x="793790" y="4941094"/>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A2742"/>
                </a:solidFill>
                <a:latin typeface="Arimo" pitchFamily="34" charset="0"/>
                <a:ea typeface="Arimo" pitchFamily="34" charset="-122"/>
                <a:cs typeface="Arimo" pitchFamily="34" charset="-120"/>
              </a:rPr>
              <a:t>Addressing privacy concerns in collaborative learning setups</a:t>
            </a:r>
            <a:endParaRPr lang="en-US" sz="1750" dirty="0"/>
          </a:p>
        </p:txBody>
      </p:sp>
      <p:sp>
        <p:nvSpPr>
          <p:cNvPr id="8" name="Text 6"/>
          <p:cNvSpPr/>
          <p:nvPr/>
        </p:nvSpPr>
        <p:spPr>
          <a:xfrm>
            <a:off x="7599521" y="3033355"/>
            <a:ext cx="3574137" cy="354330"/>
          </a:xfrm>
          <a:prstGeom prst="rect">
            <a:avLst/>
          </a:prstGeom>
          <a:noFill/>
          <a:ln/>
        </p:spPr>
        <p:txBody>
          <a:bodyPr wrap="none" lIns="0" tIns="0" rIns="0" bIns="0" rtlCol="0" anchor="t"/>
          <a:lstStyle/>
          <a:p>
            <a:pPr marL="0" indent="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Future Research Directions</a:t>
            </a:r>
            <a:endParaRPr lang="en-US" sz="2200" dirty="0"/>
          </a:p>
        </p:txBody>
      </p:sp>
      <p:sp>
        <p:nvSpPr>
          <p:cNvPr id="9" name="Text 7"/>
          <p:cNvSpPr/>
          <p:nvPr/>
        </p:nvSpPr>
        <p:spPr>
          <a:xfrm>
            <a:off x="7599521" y="3614499"/>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A2742"/>
                </a:solidFill>
                <a:latin typeface="Arimo" pitchFamily="34" charset="0"/>
                <a:ea typeface="Arimo" pitchFamily="34" charset="-122"/>
                <a:cs typeface="Arimo" pitchFamily="34" charset="-120"/>
              </a:rPr>
              <a:t>Exploring quantum-classical hybrid models for ECG analysis</a:t>
            </a:r>
            <a:endParaRPr lang="en-US" sz="1750" dirty="0"/>
          </a:p>
        </p:txBody>
      </p:sp>
      <p:sp>
        <p:nvSpPr>
          <p:cNvPr id="10" name="Text 8"/>
          <p:cNvSpPr/>
          <p:nvPr/>
        </p:nvSpPr>
        <p:spPr>
          <a:xfrm>
            <a:off x="7599521" y="4419600"/>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A2742"/>
                </a:solidFill>
                <a:latin typeface="Arimo" pitchFamily="34" charset="0"/>
                <a:ea typeface="Arimo" pitchFamily="34" charset="-122"/>
                <a:cs typeface="Arimo" pitchFamily="34" charset="-120"/>
              </a:rPr>
              <a:t>Developing zero-shot learning approaches for rare arrhythmias</a:t>
            </a:r>
            <a:endParaRPr lang="en-US" sz="1750" dirty="0"/>
          </a:p>
        </p:txBody>
      </p:sp>
      <p:sp>
        <p:nvSpPr>
          <p:cNvPr id="11" name="Text 9"/>
          <p:cNvSpPr/>
          <p:nvPr/>
        </p:nvSpPr>
        <p:spPr>
          <a:xfrm>
            <a:off x="7599521" y="522470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itchFamily="34" charset="0"/>
                <a:ea typeface="Arimo" pitchFamily="34" charset="-122"/>
                <a:cs typeface="Arimo" pitchFamily="34" charset="-120"/>
              </a:rPr>
              <a:t>Enhancing interpretability of deep learning models</a:t>
            </a:r>
            <a:endParaRPr lang="en-US" sz="1750" dirty="0"/>
          </a:p>
        </p:txBody>
      </p:sp>
      <p:sp>
        <p:nvSpPr>
          <p:cNvPr id="12" name="Text 10"/>
          <p:cNvSpPr/>
          <p:nvPr/>
        </p:nvSpPr>
        <p:spPr>
          <a:xfrm>
            <a:off x="7599521" y="5666899"/>
            <a:ext cx="62447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2A2742"/>
                </a:solidFill>
                <a:latin typeface="Arimo" pitchFamily="34" charset="0"/>
                <a:ea typeface="Arimo" pitchFamily="34" charset="-122"/>
                <a:cs typeface="Arimo" pitchFamily="34" charset="-120"/>
              </a:rPr>
              <a:t>Investigating adaptive models for long-term ECG monitoring</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55990"/>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Potential Impact on Healthcare</a:t>
            </a:r>
            <a:endParaRPr lang="en-US" sz="4450" dirty="0"/>
          </a:p>
        </p:txBody>
      </p:sp>
      <p:sp>
        <p:nvSpPr>
          <p:cNvPr id="4" name="Shape 1"/>
          <p:cNvSpPr/>
          <p:nvPr/>
        </p:nvSpPr>
        <p:spPr>
          <a:xfrm>
            <a:off x="793790" y="3013710"/>
            <a:ext cx="3664863" cy="2047994"/>
          </a:xfrm>
          <a:prstGeom prst="roundRect">
            <a:avLst>
              <a:gd name="adj" fmla="val 4652"/>
            </a:avLst>
          </a:prstGeom>
          <a:solidFill>
            <a:srgbClr val="E9E6FA"/>
          </a:solidFill>
          <a:ln w="7620">
            <a:solidFill>
              <a:srgbClr val="BDB8DF"/>
            </a:solidFill>
            <a:prstDash val="solid"/>
          </a:ln>
        </p:spPr>
      </p:sp>
      <p:sp>
        <p:nvSpPr>
          <p:cNvPr id="5" name="Text 2"/>
          <p:cNvSpPr/>
          <p:nvPr/>
        </p:nvSpPr>
        <p:spPr>
          <a:xfrm>
            <a:off x="1028224" y="324814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Improved Diagnosis</a:t>
            </a:r>
            <a:endParaRPr lang="en-US" sz="2200" dirty="0"/>
          </a:p>
        </p:txBody>
      </p:sp>
      <p:sp>
        <p:nvSpPr>
          <p:cNvPr id="6" name="Text 3"/>
          <p:cNvSpPr/>
          <p:nvPr/>
        </p:nvSpPr>
        <p:spPr>
          <a:xfrm>
            <a:off x="1028224" y="3738563"/>
            <a:ext cx="3195995" cy="1088708"/>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More accurate and timely detection of cardiac arrhythmias</a:t>
            </a:r>
            <a:endParaRPr lang="en-US" sz="1750" dirty="0"/>
          </a:p>
        </p:txBody>
      </p:sp>
      <p:sp>
        <p:nvSpPr>
          <p:cNvPr id="7" name="Shape 4"/>
          <p:cNvSpPr/>
          <p:nvPr/>
        </p:nvSpPr>
        <p:spPr>
          <a:xfrm>
            <a:off x="4685467" y="3013710"/>
            <a:ext cx="3664863" cy="2047994"/>
          </a:xfrm>
          <a:prstGeom prst="roundRect">
            <a:avLst>
              <a:gd name="adj" fmla="val 4652"/>
            </a:avLst>
          </a:prstGeom>
          <a:solidFill>
            <a:srgbClr val="E9E6FA"/>
          </a:solidFill>
          <a:ln w="7620">
            <a:solidFill>
              <a:srgbClr val="BDB8DF"/>
            </a:solidFill>
            <a:prstDash val="solid"/>
          </a:ln>
        </p:spPr>
      </p:sp>
      <p:sp>
        <p:nvSpPr>
          <p:cNvPr id="8" name="Text 5"/>
          <p:cNvSpPr/>
          <p:nvPr/>
        </p:nvSpPr>
        <p:spPr>
          <a:xfrm>
            <a:off x="4919901" y="3248144"/>
            <a:ext cx="3163848" cy="354330"/>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Personalized Treatment</a:t>
            </a:r>
            <a:endParaRPr lang="en-US" sz="2200" dirty="0"/>
          </a:p>
        </p:txBody>
      </p:sp>
      <p:sp>
        <p:nvSpPr>
          <p:cNvPr id="9" name="Text 6"/>
          <p:cNvSpPr/>
          <p:nvPr/>
        </p:nvSpPr>
        <p:spPr>
          <a:xfrm>
            <a:off x="4919901" y="3738563"/>
            <a:ext cx="3195995" cy="725805"/>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Tailored interventions based on individual ECG patterns</a:t>
            </a:r>
            <a:endParaRPr lang="en-US" sz="1750" dirty="0"/>
          </a:p>
        </p:txBody>
      </p:sp>
      <p:sp>
        <p:nvSpPr>
          <p:cNvPr id="10" name="Shape 7"/>
          <p:cNvSpPr/>
          <p:nvPr/>
        </p:nvSpPr>
        <p:spPr>
          <a:xfrm>
            <a:off x="793790" y="5288518"/>
            <a:ext cx="3664863" cy="1685092"/>
          </a:xfrm>
          <a:prstGeom prst="roundRect">
            <a:avLst>
              <a:gd name="adj" fmla="val 5654"/>
            </a:avLst>
          </a:prstGeom>
          <a:solidFill>
            <a:srgbClr val="E9E6FA"/>
          </a:solidFill>
          <a:ln w="7620">
            <a:solidFill>
              <a:srgbClr val="BDB8DF"/>
            </a:solidFill>
            <a:prstDash val="solid"/>
          </a:ln>
        </p:spPr>
      </p:sp>
      <p:sp>
        <p:nvSpPr>
          <p:cNvPr id="11" name="Text 8"/>
          <p:cNvSpPr/>
          <p:nvPr/>
        </p:nvSpPr>
        <p:spPr>
          <a:xfrm>
            <a:off x="1028224" y="5522952"/>
            <a:ext cx="3011448" cy="354330"/>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Resource Optimization</a:t>
            </a:r>
            <a:endParaRPr lang="en-US" sz="2200" dirty="0"/>
          </a:p>
        </p:txBody>
      </p:sp>
      <p:sp>
        <p:nvSpPr>
          <p:cNvPr id="12" name="Text 9"/>
          <p:cNvSpPr/>
          <p:nvPr/>
        </p:nvSpPr>
        <p:spPr>
          <a:xfrm>
            <a:off x="1028224" y="6013371"/>
            <a:ext cx="3195995" cy="725805"/>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Efficient allocation of medical expertise and resources</a:t>
            </a:r>
            <a:endParaRPr lang="en-US" sz="1750" dirty="0"/>
          </a:p>
        </p:txBody>
      </p:sp>
      <p:sp>
        <p:nvSpPr>
          <p:cNvPr id="13" name="Shape 10"/>
          <p:cNvSpPr/>
          <p:nvPr/>
        </p:nvSpPr>
        <p:spPr>
          <a:xfrm>
            <a:off x="4685467" y="5288518"/>
            <a:ext cx="3664863" cy="1685092"/>
          </a:xfrm>
          <a:prstGeom prst="roundRect">
            <a:avLst>
              <a:gd name="adj" fmla="val 5654"/>
            </a:avLst>
          </a:prstGeom>
          <a:solidFill>
            <a:srgbClr val="E9E6FA"/>
          </a:solidFill>
          <a:ln w="7620">
            <a:solidFill>
              <a:srgbClr val="BDB8DF"/>
            </a:solidFill>
            <a:prstDash val="solid"/>
          </a:ln>
        </p:spPr>
      </p:sp>
      <p:sp>
        <p:nvSpPr>
          <p:cNvPr id="14" name="Text 11"/>
          <p:cNvSpPr/>
          <p:nvPr/>
        </p:nvSpPr>
        <p:spPr>
          <a:xfrm>
            <a:off x="4919901" y="5522952"/>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Global Accessibility</a:t>
            </a:r>
            <a:endParaRPr lang="en-US" sz="2200" dirty="0"/>
          </a:p>
        </p:txBody>
      </p:sp>
      <p:sp>
        <p:nvSpPr>
          <p:cNvPr id="15" name="Text 12"/>
          <p:cNvSpPr/>
          <p:nvPr/>
        </p:nvSpPr>
        <p:spPr>
          <a:xfrm>
            <a:off x="4919901" y="6013371"/>
            <a:ext cx="3195995" cy="725805"/>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Bringing advanced cardiac care to underserved regions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82241" y="614720"/>
            <a:ext cx="5587841" cy="698421"/>
          </a:xfrm>
          <a:prstGeom prst="rect">
            <a:avLst/>
          </a:prstGeom>
          <a:noFill/>
          <a:ln/>
        </p:spPr>
        <p:txBody>
          <a:bodyPr wrap="none" lIns="0" tIns="0" rIns="0" bIns="0" rtlCol="0" anchor="t"/>
          <a:lstStyle/>
          <a:p>
            <a:pPr marL="0" indent="0">
              <a:lnSpc>
                <a:spcPts val="5450"/>
              </a:lnSpc>
              <a:buNone/>
            </a:pPr>
            <a:r>
              <a:rPr lang="en-US" sz="4350" b="1" dirty="0">
                <a:solidFill>
                  <a:srgbClr val="231971"/>
                </a:solidFill>
                <a:latin typeface="Outfit Extra Bold" pitchFamily="34" charset="0"/>
                <a:ea typeface="Outfit Extra Bold" pitchFamily="34" charset="-122"/>
                <a:cs typeface="Outfit Extra Bold" pitchFamily="34" charset="-120"/>
              </a:rPr>
              <a:t>Key Objectives</a:t>
            </a:r>
            <a:endParaRPr lang="en-US" sz="4350" dirty="0"/>
          </a:p>
        </p:txBody>
      </p:sp>
      <p:sp>
        <p:nvSpPr>
          <p:cNvPr id="4" name="Shape 1"/>
          <p:cNvSpPr/>
          <p:nvPr/>
        </p:nvSpPr>
        <p:spPr>
          <a:xfrm>
            <a:off x="782241" y="1899642"/>
            <a:ext cx="391120" cy="391120"/>
          </a:xfrm>
          <a:prstGeom prst="roundRect">
            <a:avLst>
              <a:gd name="adj" fmla="val 24002"/>
            </a:avLst>
          </a:prstGeom>
          <a:solidFill>
            <a:srgbClr val="E9E6FA"/>
          </a:solidFill>
          <a:ln w="7620">
            <a:solidFill>
              <a:srgbClr val="BDB8DF"/>
            </a:solidFill>
            <a:prstDash val="solid"/>
          </a:ln>
        </p:spPr>
      </p:sp>
      <p:sp>
        <p:nvSpPr>
          <p:cNvPr id="5" name="Text 2"/>
          <p:cNvSpPr/>
          <p:nvPr/>
        </p:nvSpPr>
        <p:spPr>
          <a:xfrm>
            <a:off x="1396841" y="1899642"/>
            <a:ext cx="3063478" cy="698421"/>
          </a:xfrm>
          <a:prstGeom prst="rect">
            <a:avLst/>
          </a:prstGeom>
          <a:noFill/>
          <a:ln/>
        </p:spPr>
        <p:txBody>
          <a:bodyPr wrap="square" lIns="0" tIns="0" rIns="0" bIns="0" rtlCol="0" anchor="t"/>
          <a:lstStyle/>
          <a:p>
            <a:pPr marL="0" indent="0">
              <a:lnSpc>
                <a:spcPts val="2700"/>
              </a:lnSpc>
              <a:buNone/>
            </a:pPr>
            <a:r>
              <a:rPr lang="en-US" sz="2150" b="1" dirty="0">
                <a:solidFill>
                  <a:srgbClr val="2A2742"/>
                </a:solidFill>
                <a:latin typeface="Outfit Extra Bold" pitchFamily="34" charset="0"/>
                <a:ea typeface="Outfit Extra Bold" pitchFamily="34" charset="-122"/>
                <a:cs typeface="Outfit Extra Bold" pitchFamily="34" charset="-120"/>
              </a:rPr>
              <a:t>Innovative Hybrid Framework</a:t>
            </a:r>
            <a:endParaRPr lang="en-US" sz="2150" dirty="0"/>
          </a:p>
        </p:txBody>
      </p:sp>
      <p:sp>
        <p:nvSpPr>
          <p:cNvPr id="6" name="Text 3"/>
          <p:cNvSpPr/>
          <p:nvPr/>
        </p:nvSpPr>
        <p:spPr>
          <a:xfrm>
            <a:off x="1396841" y="2732127"/>
            <a:ext cx="3063478" cy="1787723"/>
          </a:xfrm>
          <a:prstGeom prst="rect">
            <a:avLst/>
          </a:prstGeom>
          <a:noFill/>
          <a:ln/>
        </p:spPr>
        <p:txBody>
          <a:bodyPr wrap="square" lIns="0" tIns="0" rIns="0" bIns="0" rtlCol="0" anchor="t"/>
          <a:lstStyle/>
          <a:p>
            <a:pPr marL="0" indent="0">
              <a:lnSpc>
                <a:spcPts val="2800"/>
              </a:lnSpc>
              <a:buNone/>
            </a:pPr>
            <a:r>
              <a:rPr lang="en-US" sz="1750" dirty="0">
                <a:solidFill>
                  <a:srgbClr val="2A2742"/>
                </a:solidFill>
                <a:latin typeface="Arimo" pitchFamily="34" charset="0"/>
                <a:ea typeface="Arimo" pitchFamily="34" charset="-122"/>
                <a:cs typeface="Arimo" pitchFamily="34" charset="-120"/>
              </a:rPr>
              <a:t>Develop a system combining particle swarm optimization and convolutional neural networks for accurate arrhythmia classification</a:t>
            </a:r>
            <a:endParaRPr lang="en-US" sz="1750" dirty="0"/>
          </a:p>
        </p:txBody>
      </p:sp>
      <p:sp>
        <p:nvSpPr>
          <p:cNvPr id="7" name="Shape 4"/>
          <p:cNvSpPr/>
          <p:nvPr/>
        </p:nvSpPr>
        <p:spPr>
          <a:xfrm>
            <a:off x="4683800" y="1899642"/>
            <a:ext cx="391120" cy="391120"/>
          </a:xfrm>
          <a:prstGeom prst="roundRect">
            <a:avLst>
              <a:gd name="adj" fmla="val 24002"/>
            </a:avLst>
          </a:prstGeom>
          <a:solidFill>
            <a:srgbClr val="E9E6FA"/>
          </a:solidFill>
          <a:ln w="7620">
            <a:solidFill>
              <a:srgbClr val="BDB8DF"/>
            </a:solidFill>
            <a:prstDash val="solid"/>
          </a:ln>
        </p:spPr>
      </p:sp>
      <p:sp>
        <p:nvSpPr>
          <p:cNvPr id="8" name="Text 5"/>
          <p:cNvSpPr/>
          <p:nvPr/>
        </p:nvSpPr>
        <p:spPr>
          <a:xfrm>
            <a:off x="5298400" y="1899642"/>
            <a:ext cx="3063478" cy="698421"/>
          </a:xfrm>
          <a:prstGeom prst="rect">
            <a:avLst/>
          </a:prstGeom>
          <a:noFill/>
          <a:ln/>
        </p:spPr>
        <p:txBody>
          <a:bodyPr wrap="square" lIns="0" tIns="0" rIns="0" bIns="0" rtlCol="0" anchor="t"/>
          <a:lstStyle/>
          <a:p>
            <a:pPr marL="0" indent="0">
              <a:lnSpc>
                <a:spcPts val="2700"/>
              </a:lnSpc>
              <a:buNone/>
            </a:pPr>
            <a:r>
              <a:rPr lang="en-US" sz="2150" b="1" dirty="0">
                <a:solidFill>
                  <a:srgbClr val="2A2742"/>
                </a:solidFill>
                <a:latin typeface="Outfit Extra Bold" pitchFamily="34" charset="0"/>
                <a:ea typeface="Outfit Extra Bold" pitchFamily="34" charset="-122"/>
                <a:cs typeface="Outfit Extra Bold" pitchFamily="34" charset="-120"/>
              </a:rPr>
              <a:t>Automated Optimization</a:t>
            </a:r>
            <a:endParaRPr lang="en-US" sz="2150" dirty="0"/>
          </a:p>
        </p:txBody>
      </p:sp>
      <p:sp>
        <p:nvSpPr>
          <p:cNvPr id="9" name="Text 6"/>
          <p:cNvSpPr/>
          <p:nvPr/>
        </p:nvSpPr>
        <p:spPr>
          <a:xfrm>
            <a:off x="5298400" y="2732127"/>
            <a:ext cx="3063478" cy="1430179"/>
          </a:xfrm>
          <a:prstGeom prst="rect">
            <a:avLst/>
          </a:prstGeom>
          <a:noFill/>
          <a:ln/>
        </p:spPr>
        <p:txBody>
          <a:bodyPr wrap="square" lIns="0" tIns="0" rIns="0" bIns="0" rtlCol="0" anchor="t"/>
          <a:lstStyle/>
          <a:p>
            <a:pPr marL="0" indent="0">
              <a:lnSpc>
                <a:spcPts val="2800"/>
              </a:lnSpc>
              <a:buNone/>
            </a:pPr>
            <a:r>
              <a:rPr lang="en-US" sz="1750" dirty="0">
                <a:solidFill>
                  <a:srgbClr val="2A2742"/>
                </a:solidFill>
                <a:latin typeface="Arimo" pitchFamily="34" charset="0"/>
                <a:ea typeface="Arimo" pitchFamily="34" charset="-122"/>
                <a:cs typeface="Arimo" pitchFamily="34" charset="-120"/>
              </a:rPr>
              <a:t>Design an automated hyperparameter optimization system to eliminate manual architecture configuration</a:t>
            </a:r>
            <a:endParaRPr lang="en-US" sz="1750" dirty="0"/>
          </a:p>
        </p:txBody>
      </p:sp>
      <p:sp>
        <p:nvSpPr>
          <p:cNvPr id="10" name="Shape 7"/>
          <p:cNvSpPr/>
          <p:nvPr/>
        </p:nvSpPr>
        <p:spPr>
          <a:xfrm>
            <a:off x="782241" y="4994672"/>
            <a:ext cx="391120" cy="391120"/>
          </a:xfrm>
          <a:prstGeom prst="roundRect">
            <a:avLst>
              <a:gd name="adj" fmla="val 24002"/>
            </a:avLst>
          </a:prstGeom>
          <a:solidFill>
            <a:srgbClr val="E9E6FA"/>
          </a:solidFill>
          <a:ln w="7620">
            <a:solidFill>
              <a:srgbClr val="BDB8DF"/>
            </a:solidFill>
            <a:prstDash val="solid"/>
          </a:ln>
        </p:spPr>
      </p:sp>
      <p:sp>
        <p:nvSpPr>
          <p:cNvPr id="11" name="Text 8"/>
          <p:cNvSpPr/>
          <p:nvPr/>
        </p:nvSpPr>
        <p:spPr>
          <a:xfrm>
            <a:off x="1396841" y="4994672"/>
            <a:ext cx="3063478" cy="698421"/>
          </a:xfrm>
          <a:prstGeom prst="rect">
            <a:avLst/>
          </a:prstGeom>
          <a:noFill/>
          <a:ln/>
        </p:spPr>
        <p:txBody>
          <a:bodyPr wrap="square" lIns="0" tIns="0" rIns="0" bIns="0" rtlCol="0" anchor="t"/>
          <a:lstStyle/>
          <a:p>
            <a:pPr marL="0" indent="0">
              <a:lnSpc>
                <a:spcPts val="2700"/>
              </a:lnSpc>
              <a:buNone/>
            </a:pPr>
            <a:r>
              <a:rPr lang="en-US" sz="2150" b="1" dirty="0">
                <a:solidFill>
                  <a:srgbClr val="2A2742"/>
                </a:solidFill>
                <a:latin typeface="Outfit Extra Bold" pitchFamily="34" charset="0"/>
                <a:ea typeface="Outfit Extra Bold" pitchFamily="34" charset="-122"/>
                <a:cs typeface="Outfit Extra Bold" pitchFamily="34" charset="-120"/>
              </a:rPr>
              <a:t>Efficient Error Minimization</a:t>
            </a:r>
            <a:endParaRPr lang="en-US" sz="2150" dirty="0"/>
          </a:p>
        </p:txBody>
      </p:sp>
      <p:sp>
        <p:nvSpPr>
          <p:cNvPr id="12" name="Text 9"/>
          <p:cNvSpPr/>
          <p:nvPr/>
        </p:nvSpPr>
        <p:spPr>
          <a:xfrm>
            <a:off x="1396841" y="5827157"/>
            <a:ext cx="3063478" cy="1787723"/>
          </a:xfrm>
          <a:prstGeom prst="rect">
            <a:avLst/>
          </a:prstGeom>
          <a:noFill/>
          <a:ln/>
        </p:spPr>
        <p:txBody>
          <a:bodyPr wrap="square" lIns="0" tIns="0" rIns="0" bIns="0" rtlCol="0" anchor="t"/>
          <a:lstStyle/>
          <a:p>
            <a:pPr marL="0" indent="0">
              <a:lnSpc>
                <a:spcPts val="2800"/>
              </a:lnSpc>
              <a:buNone/>
            </a:pPr>
            <a:r>
              <a:rPr lang="en-US" sz="1750" dirty="0">
                <a:solidFill>
                  <a:srgbClr val="2A2742"/>
                </a:solidFill>
                <a:latin typeface="Arimo" pitchFamily="34" charset="0"/>
                <a:ea typeface="Arimo" pitchFamily="34" charset="-122"/>
                <a:cs typeface="Arimo" pitchFamily="34" charset="-120"/>
              </a:rPr>
              <a:t>Create a system that minimizes categorical cross-entropy error while providing robust multi-class arrhythmia detection</a:t>
            </a:r>
            <a:endParaRPr lang="en-US" sz="1750" dirty="0"/>
          </a:p>
        </p:txBody>
      </p:sp>
      <p:sp>
        <p:nvSpPr>
          <p:cNvPr id="13" name="Shape 10"/>
          <p:cNvSpPr/>
          <p:nvPr/>
        </p:nvSpPr>
        <p:spPr>
          <a:xfrm>
            <a:off x="4683800" y="4994672"/>
            <a:ext cx="391120" cy="391120"/>
          </a:xfrm>
          <a:prstGeom prst="roundRect">
            <a:avLst>
              <a:gd name="adj" fmla="val 24002"/>
            </a:avLst>
          </a:prstGeom>
          <a:solidFill>
            <a:srgbClr val="E9E6FA"/>
          </a:solidFill>
          <a:ln w="7620">
            <a:solidFill>
              <a:srgbClr val="BDB8DF"/>
            </a:solidFill>
            <a:prstDash val="solid"/>
          </a:ln>
        </p:spPr>
      </p:sp>
      <p:sp>
        <p:nvSpPr>
          <p:cNvPr id="14" name="Text 11"/>
          <p:cNvSpPr/>
          <p:nvPr/>
        </p:nvSpPr>
        <p:spPr>
          <a:xfrm>
            <a:off x="5298400" y="4994672"/>
            <a:ext cx="2793921" cy="349210"/>
          </a:xfrm>
          <a:prstGeom prst="rect">
            <a:avLst/>
          </a:prstGeom>
          <a:noFill/>
          <a:ln/>
        </p:spPr>
        <p:txBody>
          <a:bodyPr wrap="none" lIns="0" tIns="0" rIns="0" bIns="0" rtlCol="0" anchor="t"/>
          <a:lstStyle/>
          <a:p>
            <a:pPr marL="0" indent="0">
              <a:lnSpc>
                <a:spcPts val="2700"/>
              </a:lnSpc>
              <a:buNone/>
            </a:pPr>
            <a:r>
              <a:rPr lang="en-US" sz="2150" b="1" dirty="0">
                <a:solidFill>
                  <a:srgbClr val="2A2742"/>
                </a:solidFill>
                <a:latin typeface="Outfit Extra Bold" pitchFamily="34" charset="0"/>
                <a:ea typeface="Outfit Extra Bold" pitchFamily="34" charset="-122"/>
                <a:cs typeface="Outfit Extra Bold" pitchFamily="34" charset="-120"/>
              </a:rPr>
              <a:t>Clinical Validation</a:t>
            </a:r>
            <a:endParaRPr lang="en-US" sz="2150" dirty="0"/>
          </a:p>
        </p:txBody>
      </p:sp>
      <p:sp>
        <p:nvSpPr>
          <p:cNvPr id="15" name="Text 12"/>
          <p:cNvSpPr/>
          <p:nvPr/>
        </p:nvSpPr>
        <p:spPr>
          <a:xfrm>
            <a:off x="5298400" y="5477947"/>
            <a:ext cx="3063478" cy="1430179"/>
          </a:xfrm>
          <a:prstGeom prst="rect">
            <a:avLst/>
          </a:prstGeom>
          <a:noFill/>
          <a:ln/>
        </p:spPr>
        <p:txBody>
          <a:bodyPr wrap="square" lIns="0" tIns="0" rIns="0" bIns="0" rtlCol="0" anchor="t"/>
          <a:lstStyle/>
          <a:p>
            <a:pPr marL="0" indent="0">
              <a:lnSpc>
                <a:spcPts val="2800"/>
              </a:lnSpc>
              <a:buNone/>
            </a:pPr>
            <a:r>
              <a:rPr lang="en-US" sz="1750" dirty="0">
                <a:solidFill>
                  <a:srgbClr val="2A2742"/>
                </a:solidFill>
                <a:latin typeface="Arimo" pitchFamily="34" charset="0"/>
                <a:ea typeface="Arimo" pitchFamily="34" charset="-122"/>
                <a:cs typeface="Arimo" pitchFamily="34" charset="-120"/>
              </a:rPr>
              <a:t>Validate the framework's effectiveness through comprehensive testing on standard ECG datasets</a:t>
            </a:r>
            <a:endParaRPr lang="en-US" sz="17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8424" y="738783"/>
            <a:ext cx="6396276" cy="650319"/>
          </a:xfrm>
          <a:prstGeom prst="rect">
            <a:avLst/>
          </a:prstGeom>
          <a:noFill/>
          <a:ln/>
        </p:spPr>
        <p:txBody>
          <a:bodyPr wrap="none" lIns="0" tIns="0" rIns="0" bIns="0" rtlCol="0" anchor="t"/>
          <a:lstStyle/>
          <a:p>
            <a:pPr marL="0" indent="0">
              <a:lnSpc>
                <a:spcPts val="5100"/>
              </a:lnSpc>
              <a:buNone/>
            </a:pPr>
            <a:r>
              <a:rPr lang="en-US" sz="4050" b="1" dirty="0">
                <a:solidFill>
                  <a:srgbClr val="231971"/>
                </a:solidFill>
                <a:latin typeface="Outfit Extra Bold" pitchFamily="34" charset="0"/>
                <a:ea typeface="Outfit Extra Bold" pitchFamily="34" charset="-122"/>
                <a:cs typeface="Outfit Extra Bold" pitchFamily="34" charset="-120"/>
              </a:rPr>
              <a:t>Conclusion and Next Steps</a:t>
            </a:r>
            <a:endParaRPr lang="en-US" sz="4050" dirty="0"/>
          </a:p>
        </p:txBody>
      </p:sp>
      <p:sp>
        <p:nvSpPr>
          <p:cNvPr id="4" name="Text 1"/>
          <p:cNvSpPr/>
          <p:nvPr/>
        </p:nvSpPr>
        <p:spPr>
          <a:xfrm>
            <a:off x="728424" y="1701284"/>
            <a:ext cx="7687151" cy="1664494"/>
          </a:xfrm>
          <a:prstGeom prst="rect">
            <a:avLst/>
          </a:prstGeom>
          <a:noFill/>
          <a:ln/>
        </p:spPr>
        <p:txBody>
          <a:bodyPr wrap="square" lIns="0" tIns="0" rIns="0" bIns="0" rtlCol="0" anchor="t"/>
          <a:lstStyle/>
          <a:p>
            <a:pPr marL="0" indent="0">
              <a:lnSpc>
                <a:spcPts val="2600"/>
              </a:lnSpc>
              <a:buNone/>
            </a:pPr>
            <a:r>
              <a:rPr lang="en-US" sz="1600" dirty="0">
                <a:solidFill>
                  <a:srgbClr val="2A2742"/>
                </a:solidFill>
                <a:latin typeface="Arimo" pitchFamily="34" charset="0"/>
                <a:ea typeface="Arimo" pitchFamily="34" charset="-122"/>
                <a:cs typeface="Arimo" pitchFamily="34" charset="-120"/>
              </a:rPr>
              <a:t>Our proposed evolutionary deep learning framework for ECG arrhythmia classification represents a significant advancement in automated cardiac analysis. By combining particle swarm optimization with convolutional neural networks, we've created a system that adapts to diverse ECG patterns while maintaining high accuracy.</a:t>
            </a:r>
            <a:endParaRPr lang="en-US" sz="1600" dirty="0"/>
          </a:p>
        </p:txBody>
      </p:sp>
      <p:sp>
        <p:nvSpPr>
          <p:cNvPr id="5" name="Shape 2"/>
          <p:cNvSpPr/>
          <p:nvPr/>
        </p:nvSpPr>
        <p:spPr>
          <a:xfrm>
            <a:off x="728424" y="3833932"/>
            <a:ext cx="468273" cy="468273"/>
          </a:xfrm>
          <a:prstGeom prst="roundRect">
            <a:avLst>
              <a:gd name="adj" fmla="val 18668"/>
            </a:avLst>
          </a:prstGeom>
          <a:solidFill>
            <a:srgbClr val="E9E6FA"/>
          </a:solidFill>
          <a:ln w="7620">
            <a:solidFill>
              <a:srgbClr val="BDB8DF"/>
            </a:solidFill>
            <a:prstDash val="solid"/>
          </a:ln>
        </p:spPr>
      </p:sp>
      <p:sp>
        <p:nvSpPr>
          <p:cNvPr id="6" name="Text 3"/>
          <p:cNvSpPr/>
          <p:nvPr/>
        </p:nvSpPr>
        <p:spPr>
          <a:xfrm>
            <a:off x="901660" y="3911918"/>
            <a:ext cx="121801" cy="312182"/>
          </a:xfrm>
          <a:prstGeom prst="rect">
            <a:avLst/>
          </a:prstGeom>
          <a:noFill/>
          <a:ln/>
        </p:spPr>
        <p:txBody>
          <a:bodyPr wrap="none" lIns="0" tIns="0" rIns="0" bIns="0" rtlCol="0" anchor="t"/>
          <a:lstStyle/>
          <a:p>
            <a:pPr marL="0" indent="0" algn="ctr">
              <a:lnSpc>
                <a:spcPts val="2450"/>
              </a:lnSpc>
              <a:buNone/>
            </a:pPr>
            <a:r>
              <a:rPr lang="en-US" sz="2450" b="1" dirty="0">
                <a:solidFill>
                  <a:srgbClr val="2A2742"/>
                </a:solidFill>
                <a:latin typeface="Outfit Extra Bold" pitchFamily="34" charset="0"/>
                <a:ea typeface="Outfit Extra Bold" pitchFamily="34" charset="-122"/>
                <a:cs typeface="Outfit Extra Bold" pitchFamily="34" charset="-120"/>
              </a:rPr>
              <a:t>1</a:t>
            </a:r>
            <a:endParaRPr lang="en-US" sz="2450" dirty="0"/>
          </a:p>
        </p:txBody>
      </p:sp>
      <p:sp>
        <p:nvSpPr>
          <p:cNvPr id="7" name="Text 4"/>
          <p:cNvSpPr/>
          <p:nvPr/>
        </p:nvSpPr>
        <p:spPr>
          <a:xfrm>
            <a:off x="1404818" y="3833932"/>
            <a:ext cx="3063121" cy="650319"/>
          </a:xfrm>
          <a:prstGeom prst="rect">
            <a:avLst/>
          </a:prstGeom>
          <a:noFill/>
          <a:ln/>
        </p:spPr>
        <p:txBody>
          <a:bodyPr wrap="square" lIns="0" tIns="0" rIns="0" bIns="0" rtlCol="0" anchor="t"/>
          <a:lstStyle/>
          <a:p>
            <a:pPr marL="0" indent="0">
              <a:lnSpc>
                <a:spcPts val="2550"/>
              </a:lnSpc>
              <a:buNone/>
            </a:pPr>
            <a:r>
              <a:rPr lang="en-US" sz="2000" b="1" dirty="0">
                <a:solidFill>
                  <a:srgbClr val="2A2742"/>
                </a:solidFill>
                <a:latin typeface="Outfit Extra Bold" pitchFamily="34" charset="0"/>
                <a:ea typeface="Outfit Extra Bold" pitchFamily="34" charset="-122"/>
                <a:cs typeface="Outfit Extra Bold" pitchFamily="34" charset="-120"/>
              </a:rPr>
              <a:t>Validate on Diverse Datasets</a:t>
            </a:r>
            <a:endParaRPr lang="en-US" sz="2000" dirty="0"/>
          </a:p>
        </p:txBody>
      </p:sp>
      <p:sp>
        <p:nvSpPr>
          <p:cNvPr id="8" name="Text 5"/>
          <p:cNvSpPr/>
          <p:nvPr/>
        </p:nvSpPr>
        <p:spPr>
          <a:xfrm>
            <a:off x="1404818" y="4609028"/>
            <a:ext cx="3063121" cy="665798"/>
          </a:xfrm>
          <a:prstGeom prst="rect">
            <a:avLst/>
          </a:prstGeom>
          <a:noFill/>
          <a:ln/>
        </p:spPr>
        <p:txBody>
          <a:bodyPr wrap="square" lIns="0" tIns="0" rIns="0" bIns="0" rtlCol="0" anchor="t"/>
          <a:lstStyle/>
          <a:p>
            <a:pPr marL="0" indent="0">
              <a:lnSpc>
                <a:spcPts val="2600"/>
              </a:lnSpc>
              <a:buNone/>
            </a:pPr>
            <a:r>
              <a:rPr lang="en-US" sz="1600" dirty="0">
                <a:solidFill>
                  <a:srgbClr val="2A2742"/>
                </a:solidFill>
                <a:latin typeface="Arimo" pitchFamily="34" charset="0"/>
                <a:ea typeface="Arimo" pitchFamily="34" charset="-122"/>
                <a:cs typeface="Arimo" pitchFamily="34" charset="-120"/>
              </a:rPr>
              <a:t>Test the system's performance across multiple ECG databases</a:t>
            </a:r>
            <a:endParaRPr lang="en-US" sz="1600" dirty="0"/>
          </a:p>
        </p:txBody>
      </p:sp>
      <p:sp>
        <p:nvSpPr>
          <p:cNvPr id="9" name="Shape 6"/>
          <p:cNvSpPr/>
          <p:nvPr/>
        </p:nvSpPr>
        <p:spPr>
          <a:xfrm>
            <a:off x="4676061" y="3833932"/>
            <a:ext cx="468273" cy="468273"/>
          </a:xfrm>
          <a:prstGeom prst="roundRect">
            <a:avLst>
              <a:gd name="adj" fmla="val 18668"/>
            </a:avLst>
          </a:prstGeom>
          <a:solidFill>
            <a:srgbClr val="E9E6FA"/>
          </a:solidFill>
          <a:ln w="7620">
            <a:solidFill>
              <a:srgbClr val="BDB8DF"/>
            </a:solidFill>
            <a:prstDash val="solid"/>
          </a:ln>
        </p:spPr>
      </p:sp>
      <p:sp>
        <p:nvSpPr>
          <p:cNvPr id="10" name="Text 7"/>
          <p:cNvSpPr/>
          <p:nvPr/>
        </p:nvSpPr>
        <p:spPr>
          <a:xfrm>
            <a:off x="4820245" y="3911918"/>
            <a:ext cx="179903" cy="312182"/>
          </a:xfrm>
          <a:prstGeom prst="rect">
            <a:avLst/>
          </a:prstGeom>
          <a:noFill/>
          <a:ln/>
        </p:spPr>
        <p:txBody>
          <a:bodyPr wrap="none" lIns="0" tIns="0" rIns="0" bIns="0" rtlCol="0" anchor="t"/>
          <a:lstStyle/>
          <a:p>
            <a:pPr marL="0" indent="0" algn="ctr">
              <a:lnSpc>
                <a:spcPts val="2450"/>
              </a:lnSpc>
              <a:buNone/>
            </a:pPr>
            <a:r>
              <a:rPr lang="en-US" sz="2450" b="1" dirty="0">
                <a:solidFill>
                  <a:srgbClr val="2A2742"/>
                </a:solidFill>
                <a:latin typeface="Outfit Extra Bold" pitchFamily="34" charset="0"/>
                <a:ea typeface="Outfit Extra Bold" pitchFamily="34" charset="-122"/>
                <a:cs typeface="Outfit Extra Bold" pitchFamily="34" charset="-120"/>
              </a:rPr>
              <a:t>2</a:t>
            </a:r>
            <a:endParaRPr lang="en-US" sz="2450" dirty="0"/>
          </a:p>
        </p:txBody>
      </p:sp>
      <p:sp>
        <p:nvSpPr>
          <p:cNvPr id="11" name="Text 8"/>
          <p:cNvSpPr/>
          <p:nvPr/>
        </p:nvSpPr>
        <p:spPr>
          <a:xfrm>
            <a:off x="5352455" y="3833932"/>
            <a:ext cx="2601635" cy="325160"/>
          </a:xfrm>
          <a:prstGeom prst="rect">
            <a:avLst/>
          </a:prstGeom>
          <a:noFill/>
          <a:ln/>
        </p:spPr>
        <p:txBody>
          <a:bodyPr wrap="none" lIns="0" tIns="0" rIns="0" bIns="0" rtlCol="0" anchor="t"/>
          <a:lstStyle/>
          <a:p>
            <a:pPr marL="0" indent="0">
              <a:lnSpc>
                <a:spcPts val="2550"/>
              </a:lnSpc>
              <a:buNone/>
            </a:pPr>
            <a:r>
              <a:rPr lang="en-US" sz="2000" b="1" dirty="0">
                <a:solidFill>
                  <a:srgbClr val="2A2742"/>
                </a:solidFill>
                <a:latin typeface="Outfit Extra Bold" pitchFamily="34" charset="0"/>
                <a:ea typeface="Outfit Extra Bold" pitchFamily="34" charset="-122"/>
                <a:cs typeface="Outfit Extra Bold" pitchFamily="34" charset="-120"/>
              </a:rPr>
              <a:t>Clinical Trials</a:t>
            </a:r>
            <a:endParaRPr lang="en-US" sz="2000" dirty="0"/>
          </a:p>
        </p:txBody>
      </p:sp>
      <p:sp>
        <p:nvSpPr>
          <p:cNvPr id="12" name="Text 9"/>
          <p:cNvSpPr/>
          <p:nvPr/>
        </p:nvSpPr>
        <p:spPr>
          <a:xfrm>
            <a:off x="5352455" y="4283869"/>
            <a:ext cx="3063121" cy="665798"/>
          </a:xfrm>
          <a:prstGeom prst="rect">
            <a:avLst/>
          </a:prstGeom>
          <a:noFill/>
          <a:ln/>
        </p:spPr>
        <p:txBody>
          <a:bodyPr wrap="square" lIns="0" tIns="0" rIns="0" bIns="0" rtlCol="0" anchor="t"/>
          <a:lstStyle/>
          <a:p>
            <a:pPr marL="0" indent="0">
              <a:lnSpc>
                <a:spcPts val="2600"/>
              </a:lnSpc>
              <a:buNone/>
            </a:pPr>
            <a:r>
              <a:rPr lang="en-US" sz="1600" dirty="0">
                <a:solidFill>
                  <a:srgbClr val="2A2742"/>
                </a:solidFill>
                <a:latin typeface="Arimo" pitchFamily="34" charset="0"/>
                <a:ea typeface="Arimo" pitchFamily="34" charset="-122"/>
                <a:cs typeface="Arimo" pitchFamily="34" charset="-120"/>
              </a:rPr>
              <a:t>Conduct real-world evaluations in hospital settings</a:t>
            </a:r>
            <a:endParaRPr lang="en-US" sz="1600" dirty="0"/>
          </a:p>
        </p:txBody>
      </p:sp>
      <p:sp>
        <p:nvSpPr>
          <p:cNvPr id="13" name="Shape 10"/>
          <p:cNvSpPr/>
          <p:nvPr/>
        </p:nvSpPr>
        <p:spPr>
          <a:xfrm>
            <a:off x="728424" y="5717024"/>
            <a:ext cx="468273" cy="468273"/>
          </a:xfrm>
          <a:prstGeom prst="roundRect">
            <a:avLst>
              <a:gd name="adj" fmla="val 18668"/>
            </a:avLst>
          </a:prstGeom>
          <a:solidFill>
            <a:srgbClr val="E9E6FA"/>
          </a:solidFill>
          <a:ln w="7620">
            <a:solidFill>
              <a:srgbClr val="BDB8DF"/>
            </a:solidFill>
            <a:prstDash val="solid"/>
          </a:ln>
        </p:spPr>
      </p:sp>
      <p:sp>
        <p:nvSpPr>
          <p:cNvPr id="14" name="Text 11"/>
          <p:cNvSpPr/>
          <p:nvPr/>
        </p:nvSpPr>
        <p:spPr>
          <a:xfrm>
            <a:off x="873681" y="5795010"/>
            <a:ext cx="177641" cy="312182"/>
          </a:xfrm>
          <a:prstGeom prst="rect">
            <a:avLst/>
          </a:prstGeom>
          <a:noFill/>
          <a:ln/>
        </p:spPr>
        <p:txBody>
          <a:bodyPr wrap="none" lIns="0" tIns="0" rIns="0" bIns="0" rtlCol="0" anchor="t"/>
          <a:lstStyle/>
          <a:p>
            <a:pPr marL="0" indent="0" algn="ctr">
              <a:lnSpc>
                <a:spcPts val="2450"/>
              </a:lnSpc>
              <a:buNone/>
            </a:pPr>
            <a:r>
              <a:rPr lang="en-US" sz="2450" b="1" dirty="0">
                <a:solidFill>
                  <a:srgbClr val="2A2742"/>
                </a:solidFill>
                <a:latin typeface="Outfit Extra Bold" pitchFamily="34" charset="0"/>
                <a:ea typeface="Outfit Extra Bold" pitchFamily="34" charset="-122"/>
                <a:cs typeface="Outfit Extra Bold" pitchFamily="34" charset="-120"/>
              </a:rPr>
              <a:t>3</a:t>
            </a:r>
            <a:endParaRPr lang="en-US" sz="2450" dirty="0"/>
          </a:p>
        </p:txBody>
      </p:sp>
      <p:sp>
        <p:nvSpPr>
          <p:cNvPr id="15" name="Text 12"/>
          <p:cNvSpPr/>
          <p:nvPr/>
        </p:nvSpPr>
        <p:spPr>
          <a:xfrm>
            <a:off x="1404818" y="5717024"/>
            <a:ext cx="3063121" cy="650319"/>
          </a:xfrm>
          <a:prstGeom prst="rect">
            <a:avLst/>
          </a:prstGeom>
          <a:noFill/>
          <a:ln/>
        </p:spPr>
        <p:txBody>
          <a:bodyPr wrap="square" lIns="0" tIns="0" rIns="0" bIns="0" rtlCol="0" anchor="t"/>
          <a:lstStyle/>
          <a:p>
            <a:pPr marL="0" indent="0">
              <a:lnSpc>
                <a:spcPts val="2550"/>
              </a:lnSpc>
              <a:buNone/>
            </a:pPr>
            <a:r>
              <a:rPr lang="en-US" sz="2000" b="1" dirty="0">
                <a:solidFill>
                  <a:srgbClr val="2A2742"/>
                </a:solidFill>
                <a:latin typeface="Outfit Extra Bold" pitchFamily="34" charset="0"/>
                <a:ea typeface="Outfit Extra Bold" pitchFamily="34" charset="-122"/>
                <a:cs typeface="Outfit Extra Bold" pitchFamily="34" charset="-120"/>
              </a:rPr>
              <a:t>Integration with EHR Systems</a:t>
            </a:r>
            <a:endParaRPr lang="en-US" sz="2000" dirty="0"/>
          </a:p>
        </p:txBody>
      </p:sp>
      <p:sp>
        <p:nvSpPr>
          <p:cNvPr id="16" name="Text 13"/>
          <p:cNvSpPr/>
          <p:nvPr/>
        </p:nvSpPr>
        <p:spPr>
          <a:xfrm>
            <a:off x="1404818" y="6492121"/>
            <a:ext cx="3063121" cy="998696"/>
          </a:xfrm>
          <a:prstGeom prst="rect">
            <a:avLst/>
          </a:prstGeom>
          <a:noFill/>
          <a:ln/>
        </p:spPr>
        <p:txBody>
          <a:bodyPr wrap="square" lIns="0" tIns="0" rIns="0" bIns="0" rtlCol="0" anchor="t"/>
          <a:lstStyle/>
          <a:p>
            <a:pPr marL="0" indent="0">
              <a:lnSpc>
                <a:spcPts val="2600"/>
              </a:lnSpc>
              <a:buNone/>
            </a:pPr>
            <a:r>
              <a:rPr lang="en-US" sz="1600" dirty="0">
                <a:solidFill>
                  <a:srgbClr val="2A2742"/>
                </a:solidFill>
                <a:latin typeface="Arimo" pitchFamily="34" charset="0"/>
                <a:ea typeface="Arimo" pitchFamily="34" charset="-122"/>
                <a:cs typeface="Arimo" pitchFamily="34" charset="-120"/>
              </a:rPr>
              <a:t>Develop interfaces for seamless integration with existing healthcare IT</a:t>
            </a:r>
            <a:endParaRPr lang="en-US" sz="1600" dirty="0"/>
          </a:p>
        </p:txBody>
      </p:sp>
      <p:sp>
        <p:nvSpPr>
          <p:cNvPr id="17" name="Shape 14"/>
          <p:cNvSpPr/>
          <p:nvPr/>
        </p:nvSpPr>
        <p:spPr>
          <a:xfrm>
            <a:off x="4676061" y="5717024"/>
            <a:ext cx="468273" cy="468273"/>
          </a:xfrm>
          <a:prstGeom prst="roundRect">
            <a:avLst>
              <a:gd name="adj" fmla="val 18668"/>
            </a:avLst>
          </a:prstGeom>
          <a:solidFill>
            <a:srgbClr val="E9E6FA"/>
          </a:solidFill>
          <a:ln w="7620">
            <a:solidFill>
              <a:srgbClr val="BDB8DF"/>
            </a:solidFill>
            <a:prstDash val="solid"/>
          </a:ln>
        </p:spPr>
      </p:sp>
      <p:sp>
        <p:nvSpPr>
          <p:cNvPr id="18" name="Text 15"/>
          <p:cNvSpPr/>
          <p:nvPr/>
        </p:nvSpPr>
        <p:spPr>
          <a:xfrm>
            <a:off x="4814411" y="5795010"/>
            <a:ext cx="191453" cy="312182"/>
          </a:xfrm>
          <a:prstGeom prst="rect">
            <a:avLst/>
          </a:prstGeom>
          <a:noFill/>
          <a:ln/>
        </p:spPr>
        <p:txBody>
          <a:bodyPr wrap="none" lIns="0" tIns="0" rIns="0" bIns="0" rtlCol="0" anchor="t"/>
          <a:lstStyle/>
          <a:p>
            <a:pPr marL="0" indent="0" algn="ctr">
              <a:lnSpc>
                <a:spcPts val="2450"/>
              </a:lnSpc>
              <a:buNone/>
            </a:pPr>
            <a:r>
              <a:rPr lang="en-US" sz="2450" b="1" dirty="0">
                <a:solidFill>
                  <a:srgbClr val="2A2742"/>
                </a:solidFill>
                <a:latin typeface="Outfit Extra Bold" pitchFamily="34" charset="0"/>
                <a:ea typeface="Outfit Extra Bold" pitchFamily="34" charset="-122"/>
                <a:cs typeface="Outfit Extra Bold" pitchFamily="34" charset="-120"/>
              </a:rPr>
              <a:t>4</a:t>
            </a:r>
            <a:endParaRPr lang="en-US" sz="2450" dirty="0"/>
          </a:p>
        </p:txBody>
      </p:sp>
      <p:sp>
        <p:nvSpPr>
          <p:cNvPr id="19" name="Text 16"/>
          <p:cNvSpPr/>
          <p:nvPr/>
        </p:nvSpPr>
        <p:spPr>
          <a:xfrm>
            <a:off x="5352455" y="5717024"/>
            <a:ext cx="3063121" cy="650319"/>
          </a:xfrm>
          <a:prstGeom prst="rect">
            <a:avLst/>
          </a:prstGeom>
          <a:noFill/>
          <a:ln/>
        </p:spPr>
        <p:txBody>
          <a:bodyPr wrap="square" lIns="0" tIns="0" rIns="0" bIns="0" rtlCol="0" anchor="t"/>
          <a:lstStyle/>
          <a:p>
            <a:pPr marL="0" indent="0">
              <a:lnSpc>
                <a:spcPts val="2550"/>
              </a:lnSpc>
              <a:buNone/>
            </a:pPr>
            <a:r>
              <a:rPr lang="en-US" sz="2000" b="1" dirty="0">
                <a:solidFill>
                  <a:srgbClr val="2A2742"/>
                </a:solidFill>
                <a:latin typeface="Outfit Extra Bold" pitchFamily="34" charset="0"/>
                <a:ea typeface="Outfit Extra Bold" pitchFamily="34" charset="-122"/>
                <a:cs typeface="Outfit Extra Bold" pitchFamily="34" charset="-120"/>
              </a:rPr>
              <a:t>Continuous Learning Framework</a:t>
            </a:r>
            <a:endParaRPr lang="en-US" sz="2000" dirty="0"/>
          </a:p>
        </p:txBody>
      </p:sp>
      <p:sp>
        <p:nvSpPr>
          <p:cNvPr id="20" name="Text 17"/>
          <p:cNvSpPr/>
          <p:nvPr/>
        </p:nvSpPr>
        <p:spPr>
          <a:xfrm>
            <a:off x="5352455" y="6492121"/>
            <a:ext cx="3063121" cy="998696"/>
          </a:xfrm>
          <a:prstGeom prst="rect">
            <a:avLst/>
          </a:prstGeom>
          <a:noFill/>
          <a:ln/>
        </p:spPr>
        <p:txBody>
          <a:bodyPr wrap="square" lIns="0" tIns="0" rIns="0" bIns="0" rtlCol="0" anchor="t"/>
          <a:lstStyle/>
          <a:p>
            <a:pPr marL="0" indent="0">
              <a:lnSpc>
                <a:spcPts val="2600"/>
              </a:lnSpc>
              <a:buNone/>
            </a:pPr>
            <a:r>
              <a:rPr lang="en-US" sz="1600" dirty="0">
                <a:solidFill>
                  <a:srgbClr val="2A2742"/>
                </a:solidFill>
                <a:latin typeface="Arimo" pitchFamily="34" charset="0"/>
                <a:ea typeface="Arimo" pitchFamily="34" charset="-122"/>
                <a:cs typeface="Arimo" pitchFamily="34" charset="-120"/>
              </a:rPr>
              <a:t>Implement mechanisms for ongoing model improvement with new data</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358509"/>
            <a:ext cx="8260913"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Limitations of Existing Systems</a:t>
            </a:r>
            <a:endParaRPr lang="en-US" sz="4450" dirty="0"/>
          </a:p>
        </p:txBody>
      </p:sp>
      <p:sp>
        <p:nvSpPr>
          <p:cNvPr id="3" name="Text 1"/>
          <p:cNvSpPr/>
          <p:nvPr/>
        </p:nvSpPr>
        <p:spPr>
          <a:xfrm>
            <a:off x="793790" y="3634264"/>
            <a:ext cx="3883104" cy="354330"/>
          </a:xfrm>
          <a:prstGeom prst="rect">
            <a:avLst/>
          </a:prstGeom>
          <a:noFill/>
          <a:ln/>
        </p:spPr>
        <p:txBody>
          <a:bodyPr wrap="none" lIns="0" tIns="0" rIns="0" bIns="0" rtlCol="0" anchor="t"/>
          <a:lstStyle/>
          <a:p>
            <a:pPr marL="0" indent="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Traditional Machine Learning</a:t>
            </a:r>
            <a:endParaRPr lang="en-US" sz="2200" dirty="0"/>
          </a:p>
        </p:txBody>
      </p:sp>
      <p:sp>
        <p:nvSpPr>
          <p:cNvPr id="4" name="Text 2"/>
          <p:cNvSpPr/>
          <p:nvPr/>
        </p:nvSpPr>
        <p:spPr>
          <a:xfrm>
            <a:off x="793790" y="4215408"/>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Support Vector Machines and decision trees require extensive manual feature engineering and struggle with complex ECG patterns. K-Nearest Neighbors methods become impractical with large datasets.</a:t>
            </a:r>
            <a:endParaRPr lang="en-US" sz="1750" dirty="0"/>
          </a:p>
        </p:txBody>
      </p:sp>
      <p:sp>
        <p:nvSpPr>
          <p:cNvPr id="5" name="Text 3"/>
          <p:cNvSpPr/>
          <p:nvPr/>
        </p:nvSpPr>
        <p:spPr>
          <a:xfrm>
            <a:off x="7599521" y="3634264"/>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Basic Deep Learning</a:t>
            </a:r>
            <a:endParaRPr lang="en-US" sz="2200" dirty="0"/>
          </a:p>
        </p:txBody>
      </p:sp>
      <p:sp>
        <p:nvSpPr>
          <p:cNvPr id="6" name="Text 4"/>
          <p:cNvSpPr/>
          <p:nvPr/>
        </p:nvSpPr>
        <p:spPr>
          <a:xfrm>
            <a:off x="7599521" y="4215408"/>
            <a:ext cx="6244709" cy="1451610"/>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Current CNN architectures often need manual design. Pre-trained networks like ResNet may not be optimized for ECG analysis. RNNs and LSTMs are used for time-series data but can be computationally intensive.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984177"/>
            <a:ext cx="10380821"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Innovative Aspects of Proposed System</a:t>
            </a:r>
            <a:endParaRPr lang="en-US" sz="4450" dirty="0"/>
          </a:p>
        </p:txBody>
      </p:sp>
      <p:pic>
        <p:nvPicPr>
          <p:cNvPr id="3" name="Image 0" descr="preencoded.png"/>
          <p:cNvPicPr>
            <a:picLocks noChangeAspect="1"/>
          </p:cNvPicPr>
          <p:nvPr/>
        </p:nvPicPr>
        <p:blipFill>
          <a:blip r:embed="rId3"/>
          <a:stretch>
            <a:fillRect/>
          </a:stretch>
        </p:blipFill>
        <p:spPr>
          <a:xfrm>
            <a:off x="793790" y="3146584"/>
            <a:ext cx="566976" cy="566976"/>
          </a:xfrm>
          <a:prstGeom prst="rect">
            <a:avLst/>
          </a:prstGeom>
        </p:spPr>
      </p:pic>
      <p:sp>
        <p:nvSpPr>
          <p:cNvPr id="4" name="Text 1"/>
          <p:cNvSpPr/>
          <p:nvPr/>
        </p:nvSpPr>
        <p:spPr>
          <a:xfrm>
            <a:off x="793790" y="3940373"/>
            <a:ext cx="3005495" cy="708660"/>
          </a:xfrm>
          <a:prstGeom prst="rect">
            <a:avLst/>
          </a:prstGeom>
          <a:noFill/>
          <a:ln/>
        </p:spPr>
        <p:txBody>
          <a:bodyPr wrap="squar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Automated Configuration</a:t>
            </a:r>
            <a:endParaRPr lang="en-US" sz="2200" dirty="0"/>
          </a:p>
        </p:txBody>
      </p:sp>
      <p:sp>
        <p:nvSpPr>
          <p:cNvPr id="5" name="Text 2"/>
          <p:cNvSpPr/>
          <p:nvPr/>
        </p:nvSpPr>
        <p:spPr>
          <a:xfrm>
            <a:off x="793790" y="4785122"/>
            <a:ext cx="3005495" cy="1451610"/>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Eliminates manual setup using particle swarm optimization to dynamically explore network structures</a:t>
            </a:r>
            <a:endParaRPr lang="en-US" sz="1750" dirty="0"/>
          </a:p>
        </p:txBody>
      </p:sp>
      <p:pic>
        <p:nvPicPr>
          <p:cNvPr id="6" name="Image 1" descr="preencoded.png"/>
          <p:cNvPicPr>
            <a:picLocks noChangeAspect="1"/>
          </p:cNvPicPr>
          <p:nvPr/>
        </p:nvPicPr>
        <p:blipFill>
          <a:blip r:embed="rId4"/>
          <a:stretch>
            <a:fillRect/>
          </a:stretch>
        </p:blipFill>
        <p:spPr>
          <a:xfrm>
            <a:off x="4139446" y="3146584"/>
            <a:ext cx="566976" cy="566976"/>
          </a:xfrm>
          <a:prstGeom prst="rect">
            <a:avLst/>
          </a:prstGeom>
        </p:spPr>
      </p:pic>
      <p:sp>
        <p:nvSpPr>
          <p:cNvPr id="7" name="Text 3"/>
          <p:cNvSpPr/>
          <p:nvPr/>
        </p:nvSpPr>
        <p:spPr>
          <a:xfrm>
            <a:off x="4139446" y="3940373"/>
            <a:ext cx="2956679"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Novel Search Strategy</a:t>
            </a:r>
            <a:endParaRPr lang="en-US" sz="2200" dirty="0"/>
          </a:p>
        </p:txBody>
      </p:sp>
      <p:sp>
        <p:nvSpPr>
          <p:cNvPr id="8" name="Text 4"/>
          <p:cNvSpPr/>
          <p:nvPr/>
        </p:nvSpPr>
        <p:spPr>
          <a:xfrm>
            <a:off x="4139446" y="4430792"/>
            <a:ext cx="3005614" cy="1814513"/>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PSO-based approach for finding optimal hyperparameters with dynamic adjustment of optimization criteria</a:t>
            </a:r>
            <a:endParaRPr lang="en-US" sz="1750" dirty="0"/>
          </a:p>
        </p:txBody>
      </p:sp>
      <p:pic>
        <p:nvPicPr>
          <p:cNvPr id="9" name="Image 2" descr="preencoded.png"/>
          <p:cNvPicPr>
            <a:picLocks noChangeAspect="1"/>
          </p:cNvPicPr>
          <p:nvPr/>
        </p:nvPicPr>
        <p:blipFill>
          <a:blip r:embed="rId5"/>
          <a:stretch>
            <a:fillRect/>
          </a:stretch>
        </p:blipFill>
        <p:spPr>
          <a:xfrm>
            <a:off x="7485221" y="3146584"/>
            <a:ext cx="566976" cy="566976"/>
          </a:xfrm>
          <a:prstGeom prst="rect">
            <a:avLst/>
          </a:prstGeom>
        </p:spPr>
      </p:pic>
      <p:sp>
        <p:nvSpPr>
          <p:cNvPr id="10" name="Text 5"/>
          <p:cNvSpPr/>
          <p:nvPr/>
        </p:nvSpPr>
        <p:spPr>
          <a:xfrm>
            <a:off x="7485221" y="394037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Efficient Integration</a:t>
            </a:r>
            <a:endParaRPr lang="en-US" sz="2200" dirty="0"/>
          </a:p>
        </p:txBody>
      </p:sp>
      <p:sp>
        <p:nvSpPr>
          <p:cNvPr id="11" name="Text 6"/>
          <p:cNvSpPr/>
          <p:nvPr/>
        </p:nvSpPr>
        <p:spPr>
          <a:xfrm>
            <a:off x="7485221" y="4430792"/>
            <a:ext cx="3005614" cy="1451610"/>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Real-time optimization feedback loop between PSO and CNN for flexible architecture adaptation</a:t>
            </a:r>
            <a:endParaRPr lang="en-US" sz="1750" dirty="0"/>
          </a:p>
        </p:txBody>
      </p:sp>
      <p:pic>
        <p:nvPicPr>
          <p:cNvPr id="12" name="Image 3" descr="preencoded.png"/>
          <p:cNvPicPr>
            <a:picLocks noChangeAspect="1"/>
          </p:cNvPicPr>
          <p:nvPr/>
        </p:nvPicPr>
        <p:blipFill>
          <a:blip r:embed="rId6"/>
          <a:stretch>
            <a:fillRect/>
          </a:stretch>
        </p:blipFill>
        <p:spPr>
          <a:xfrm>
            <a:off x="10830997" y="3146584"/>
            <a:ext cx="566976" cy="566976"/>
          </a:xfrm>
          <a:prstGeom prst="rect">
            <a:avLst/>
          </a:prstGeom>
        </p:spPr>
      </p:pic>
      <p:sp>
        <p:nvSpPr>
          <p:cNvPr id="13" name="Text 7"/>
          <p:cNvSpPr/>
          <p:nvPr/>
        </p:nvSpPr>
        <p:spPr>
          <a:xfrm>
            <a:off x="10830997" y="3940373"/>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Reduced Setup Time</a:t>
            </a:r>
            <a:endParaRPr lang="en-US" sz="2200" dirty="0"/>
          </a:p>
        </p:txBody>
      </p:sp>
      <p:sp>
        <p:nvSpPr>
          <p:cNvPr id="14" name="Text 8"/>
          <p:cNvSpPr/>
          <p:nvPr/>
        </p:nvSpPr>
        <p:spPr>
          <a:xfrm>
            <a:off x="10830997" y="4430792"/>
            <a:ext cx="3005614" cy="1451610"/>
          </a:xfrm>
          <a:prstGeom prst="rect">
            <a:avLst/>
          </a:prstGeom>
          <a:noFill/>
          <a:ln/>
        </p:spPr>
        <p:txBody>
          <a:bodyPr wrap="square" lIns="0" tIns="0" rIns="0" bIns="0" rtlCol="0" anchor="t"/>
          <a:lstStyle/>
          <a:p>
            <a:pPr marL="0" indent="0" algn="l">
              <a:lnSpc>
                <a:spcPts val="2850"/>
              </a:lnSpc>
              <a:buNone/>
            </a:pPr>
            <a:r>
              <a:rPr lang="en-US" sz="1750" dirty="0">
                <a:solidFill>
                  <a:srgbClr val="2A2742"/>
                </a:solidFill>
                <a:latin typeface="Arimo" pitchFamily="34" charset="0"/>
                <a:ea typeface="Arimo" pitchFamily="34" charset="-122"/>
                <a:cs typeface="Arimo" pitchFamily="34" charset="-120"/>
              </a:rPr>
              <a:t>Minimal technical expertise required for deployment with consistent performance across datasets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85280"/>
            <a:ext cx="5670590"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Problem Statement</a:t>
            </a:r>
            <a:endParaRPr lang="en-US" sz="4450" dirty="0"/>
          </a:p>
        </p:txBody>
      </p:sp>
      <p:sp>
        <p:nvSpPr>
          <p:cNvPr id="4" name="Text 1"/>
          <p:cNvSpPr/>
          <p:nvPr/>
        </p:nvSpPr>
        <p:spPr>
          <a:xfrm>
            <a:off x="793790" y="2334220"/>
            <a:ext cx="7556421" cy="1814513"/>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The healthcare industry faces significant challenges in accurately detecting and classifying cardiac arrhythmias through ECG analysis. Current systems heavily depend on both medical expertise for interpretation and technical knowledge for system configuration, creating a substantial bottleneck in healthcare delivery.</a:t>
            </a:r>
            <a:endParaRPr lang="en-US" sz="1750" dirty="0"/>
          </a:p>
        </p:txBody>
      </p:sp>
      <p:sp>
        <p:nvSpPr>
          <p:cNvPr id="5" name="Text 2"/>
          <p:cNvSpPr/>
          <p:nvPr/>
        </p:nvSpPr>
        <p:spPr>
          <a:xfrm>
            <a:off x="793790" y="4403884"/>
            <a:ext cx="7556421" cy="2540318"/>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Traditional approaches require extensive manual tuning of machine learning parameters or deep learning architectures, making them impractical for many healthcare facilities that lack specialized AI expertise. This limitation often forces medical institutions to either invest heavily in technical specialists or rely on less sophisticated analysis tools that may miss critical cardiac patterns, potentially affecting patient care quality and diagnosis speed.</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89848" y="838200"/>
            <a:ext cx="10749320" cy="615910"/>
          </a:xfrm>
          <a:prstGeom prst="rect">
            <a:avLst/>
          </a:prstGeom>
          <a:noFill/>
          <a:ln/>
        </p:spPr>
        <p:txBody>
          <a:bodyPr wrap="none" lIns="0" tIns="0" rIns="0" bIns="0" rtlCol="0" anchor="t"/>
          <a:lstStyle/>
          <a:p>
            <a:pPr marL="0" indent="0">
              <a:lnSpc>
                <a:spcPts val="4850"/>
              </a:lnSpc>
              <a:buNone/>
            </a:pPr>
            <a:r>
              <a:rPr lang="en-US" sz="3850" b="1" dirty="0">
                <a:solidFill>
                  <a:srgbClr val="231971"/>
                </a:solidFill>
                <a:latin typeface="Outfit Extra Bold" pitchFamily="34" charset="0"/>
                <a:ea typeface="Outfit Extra Bold" pitchFamily="34" charset="-122"/>
                <a:cs typeface="Outfit Extra Bold" pitchFamily="34" charset="-120"/>
              </a:rPr>
              <a:t>Challenges with Existing ECG Analysis Systems</a:t>
            </a:r>
            <a:endParaRPr lang="en-US" sz="3850" dirty="0"/>
          </a:p>
        </p:txBody>
      </p:sp>
      <p:pic>
        <p:nvPicPr>
          <p:cNvPr id="3" name="Image 0" descr="preencoded.png"/>
          <p:cNvPicPr>
            <a:picLocks noChangeAspect="1"/>
          </p:cNvPicPr>
          <p:nvPr/>
        </p:nvPicPr>
        <p:blipFill>
          <a:blip r:embed="rId3"/>
          <a:stretch>
            <a:fillRect/>
          </a:stretch>
        </p:blipFill>
        <p:spPr>
          <a:xfrm>
            <a:off x="3182541" y="1848326"/>
            <a:ext cx="1639729" cy="1135737"/>
          </a:xfrm>
          <a:prstGeom prst="rect">
            <a:avLst/>
          </a:prstGeom>
        </p:spPr>
      </p:pic>
      <p:sp>
        <p:nvSpPr>
          <p:cNvPr id="4" name="Text 1"/>
          <p:cNvSpPr/>
          <p:nvPr/>
        </p:nvSpPr>
        <p:spPr>
          <a:xfrm>
            <a:off x="3954304" y="2359700"/>
            <a:ext cx="96083" cy="394335"/>
          </a:xfrm>
          <a:prstGeom prst="rect">
            <a:avLst/>
          </a:prstGeom>
          <a:noFill/>
          <a:ln/>
        </p:spPr>
        <p:txBody>
          <a:bodyPr wrap="none" lIns="0" tIns="0" rIns="0" bIns="0" rtlCol="0" anchor="t"/>
          <a:lstStyle/>
          <a:p>
            <a:pPr marL="0" indent="0" algn="ctr">
              <a:lnSpc>
                <a:spcPts val="3100"/>
              </a:lnSpc>
              <a:buNone/>
            </a:pPr>
            <a:r>
              <a:rPr lang="en-US" sz="1900" b="1" dirty="0">
                <a:solidFill>
                  <a:srgbClr val="2A2742"/>
                </a:solidFill>
                <a:latin typeface="Outfit Extra Bold" pitchFamily="34" charset="0"/>
                <a:ea typeface="Outfit Extra Bold" pitchFamily="34" charset="-122"/>
                <a:cs typeface="Outfit Extra Bold" pitchFamily="34" charset="-120"/>
              </a:rPr>
              <a:t>1</a:t>
            </a:r>
            <a:endParaRPr lang="en-US" sz="1900" dirty="0"/>
          </a:p>
        </p:txBody>
      </p:sp>
      <p:sp>
        <p:nvSpPr>
          <p:cNvPr id="5" name="Text 2"/>
          <p:cNvSpPr/>
          <p:nvPr/>
        </p:nvSpPr>
        <p:spPr>
          <a:xfrm>
            <a:off x="5019318" y="2045375"/>
            <a:ext cx="2463998" cy="308015"/>
          </a:xfrm>
          <a:prstGeom prst="rect">
            <a:avLst/>
          </a:prstGeom>
          <a:noFill/>
          <a:ln/>
        </p:spPr>
        <p:txBody>
          <a:bodyPr wrap="none" lIns="0" tIns="0" rIns="0" bIns="0" rtlCol="0" anchor="t"/>
          <a:lstStyle/>
          <a:p>
            <a:pPr marL="0" indent="0" algn="l">
              <a:lnSpc>
                <a:spcPts val="2400"/>
              </a:lnSpc>
              <a:buNone/>
            </a:pPr>
            <a:r>
              <a:rPr lang="en-US" sz="1900" b="1" dirty="0">
                <a:solidFill>
                  <a:srgbClr val="2A2742"/>
                </a:solidFill>
                <a:latin typeface="Outfit Extra Bold" pitchFamily="34" charset="0"/>
                <a:ea typeface="Outfit Extra Bold" pitchFamily="34" charset="-122"/>
                <a:cs typeface="Outfit Extra Bold" pitchFamily="34" charset="-120"/>
              </a:rPr>
              <a:t>Lack of Adaptability</a:t>
            </a:r>
            <a:endParaRPr lang="en-US" sz="1900" dirty="0"/>
          </a:p>
        </p:txBody>
      </p:sp>
      <p:sp>
        <p:nvSpPr>
          <p:cNvPr id="6" name="Text 3"/>
          <p:cNvSpPr/>
          <p:nvPr/>
        </p:nvSpPr>
        <p:spPr>
          <a:xfrm>
            <a:off x="5019318" y="2471618"/>
            <a:ext cx="5224582" cy="315397"/>
          </a:xfrm>
          <a:prstGeom prst="rect">
            <a:avLst/>
          </a:prstGeom>
          <a:noFill/>
          <a:ln/>
        </p:spPr>
        <p:txBody>
          <a:bodyPr wrap="none" lIns="0" tIns="0" rIns="0" bIns="0" rtlCol="0" anchor="t"/>
          <a:lstStyle/>
          <a:p>
            <a:pPr marL="0" indent="0" algn="l">
              <a:lnSpc>
                <a:spcPts val="2450"/>
              </a:lnSpc>
              <a:buNone/>
            </a:pPr>
            <a:r>
              <a:rPr lang="en-US" sz="1550" dirty="0">
                <a:solidFill>
                  <a:srgbClr val="2A2742"/>
                </a:solidFill>
                <a:latin typeface="Arimo" pitchFamily="34" charset="0"/>
                <a:ea typeface="Arimo" pitchFamily="34" charset="-122"/>
                <a:cs typeface="Arimo" pitchFamily="34" charset="-120"/>
              </a:rPr>
              <a:t>Fixed architectures struggle with diverse patient populations</a:t>
            </a:r>
            <a:endParaRPr lang="en-US" sz="1550" dirty="0"/>
          </a:p>
        </p:txBody>
      </p:sp>
      <p:sp>
        <p:nvSpPr>
          <p:cNvPr id="7" name="Shape 4"/>
          <p:cNvSpPr/>
          <p:nvPr/>
        </p:nvSpPr>
        <p:spPr>
          <a:xfrm>
            <a:off x="4871442" y="2999065"/>
            <a:ext cx="9019937" cy="11430"/>
          </a:xfrm>
          <a:prstGeom prst="roundRect">
            <a:avLst>
              <a:gd name="adj" fmla="val 724341"/>
            </a:avLst>
          </a:prstGeom>
          <a:solidFill>
            <a:srgbClr val="BDB8DF"/>
          </a:solidFill>
          <a:ln/>
        </p:spPr>
      </p:sp>
      <p:pic>
        <p:nvPicPr>
          <p:cNvPr id="8" name="Image 1" descr="preencoded.png"/>
          <p:cNvPicPr>
            <a:picLocks noChangeAspect="1"/>
          </p:cNvPicPr>
          <p:nvPr/>
        </p:nvPicPr>
        <p:blipFill>
          <a:blip r:embed="rId4"/>
          <a:stretch>
            <a:fillRect/>
          </a:stretch>
        </p:blipFill>
        <p:spPr>
          <a:xfrm>
            <a:off x="2362676" y="3033236"/>
            <a:ext cx="3279458" cy="1135737"/>
          </a:xfrm>
          <a:prstGeom prst="rect">
            <a:avLst/>
          </a:prstGeom>
        </p:spPr>
      </p:pic>
      <p:sp>
        <p:nvSpPr>
          <p:cNvPr id="9" name="Text 5"/>
          <p:cNvSpPr/>
          <p:nvPr/>
        </p:nvSpPr>
        <p:spPr>
          <a:xfrm>
            <a:off x="3931325" y="3403878"/>
            <a:ext cx="141923" cy="394335"/>
          </a:xfrm>
          <a:prstGeom prst="rect">
            <a:avLst/>
          </a:prstGeom>
          <a:noFill/>
          <a:ln/>
        </p:spPr>
        <p:txBody>
          <a:bodyPr wrap="none" lIns="0" tIns="0" rIns="0" bIns="0" rtlCol="0" anchor="t"/>
          <a:lstStyle/>
          <a:p>
            <a:pPr marL="0" indent="0" algn="ctr">
              <a:lnSpc>
                <a:spcPts val="3100"/>
              </a:lnSpc>
              <a:buNone/>
            </a:pPr>
            <a:r>
              <a:rPr lang="en-US" sz="1900" b="1" dirty="0">
                <a:solidFill>
                  <a:srgbClr val="2A2742"/>
                </a:solidFill>
                <a:latin typeface="Outfit Extra Bold" pitchFamily="34" charset="0"/>
                <a:ea typeface="Outfit Extra Bold" pitchFamily="34" charset="-122"/>
                <a:cs typeface="Outfit Extra Bold" pitchFamily="34" charset="-120"/>
              </a:rPr>
              <a:t>2</a:t>
            </a:r>
            <a:endParaRPr lang="en-US" sz="1900" dirty="0"/>
          </a:p>
        </p:txBody>
      </p:sp>
      <p:sp>
        <p:nvSpPr>
          <p:cNvPr id="10" name="Text 6"/>
          <p:cNvSpPr/>
          <p:nvPr/>
        </p:nvSpPr>
        <p:spPr>
          <a:xfrm>
            <a:off x="5839182" y="3230285"/>
            <a:ext cx="3274695" cy="308015"/>
          </a:xfrm>
          <a:prstGeom prst="rect">
            <a:avLst/>
          </a:prstGeom>
          <a:noFill/>
          <a:ln/>
        </p:spPr>
        <p:txBody>
          <a:bodyPr wrap="none" lIns="0" tIns="0" rIns="0" bIns="0" rtlCol="0" anchor="t"/>
          <a:lstStyle/>
          <a:p>
            <a:pPr marL="0" indent="0" algn="l">
              <a:lnSpc>
                <a:spcPts val="2400"/>
              </a:lnSpc>
              <a:buNone/>
            </a:pPr>
            <a:r>
              <a:rPr lang="en-US" sz="1900" b="1" dirty="0">
                <a:solidFill>
                  <a:srgbClr val="2A2742"/>
                </a:solidFill>
                <a:latin typeface="Outfit Extra Bold" pitchFamily="34" charset="0"/>
                <a:ea typeface="Outfit Extra Bold" pitchFamily="34" charset="-122"/>
                <a:cs typeface="Outfit Extra Bold" pitchFamily="34" charset="-120"/>
              </a:rPr>
              <a:t>High Resource Requirements</a:t>
            </a:r>
            <a:endParaRPr lang="en-US" sz="1900" dirty="0"/>
          </a:p>
        </p:txBody>
      </p:sp>
      <p:sp>
        <p:nvSpPr>
          <p:cNvPr id="11" name="Text 7"/>
          <p:cNvSpPr/>
          <p:nvPr/>
        </p:nvSpPr>
        <p:spPr>
          <a:xfrm>
            <a:off x="5839182" y="3656528"/>
            <a:ext cx="5706308" cy="315397"/>
          </a:xfrm>
          <a:prstGeom prst="rect">
            <a:avLst/>
          </a:prstGeom>
          <a:noFill/>
          <a:ln/>
        </p:spPr>
        <p:txBody>
          <a:bodyPr wrap="none" lIns="0" tIns="0" rIns="0" bIns="0" rtlCol="0" anchor="t"/>
          <a:lstStyle/>
          <a:p>
            <a:pPr marL="0" indent="0" algn="l">
              <a:lnSpc>
                <a:spcPts val="2450"/>
              </a:lnSpc>
              <a:buNone/>
            </a:pPr>
            <a:r>
              <a:rPr lang="en-US" sz="1550" dirty="0">
                <a:solidFill>
                  <a:srgbClr val="2A2742"/>
                </a:solidFill>
                <a:latin typeface="Arimo" pitchFamily="34" charset="0"/>
                <a:ea typeface="Arimo" pitchFamily="34" charset="-122"/>
                <a:cs typeface="Arimo" pitchFamily="34" charset="-120"/>
              </a:rPr>
              <a:t>Computational and resource costs create implementation barriers</a:t>
            </a:r>
            <a:endParaRPr lang="en-US" sz="1550" dirty="0"/>
          </a:p>
        </p:txBody>
      </p:sp>
      <p:sp>
        <p:nvSpPr>
          <p:cNvPr id="12" name="Shape 8"/>
          <p:cNvSpPr/>
          <p:nvPr/>
        </p:nvSpPr>
        <p:spPr>
          <a:xfrm>
            <a:off x="5691307" y="4183975"/>
            <a:ext cx="8200073" cy="11430"/>
          </a:xfrm>
          <a:prstGeom prst="roundRect">
            <a:avLst>
              <a:gd name="adj" fmla="val 724341"/>
            </a:avLst>
          </a:prstGeom>
          <a:solidFill>
            <a:srgbClr val="BDB8DF"/>
          </a:solidFill>
          <a:ln/>
        </p:spPr>
      </p:sp>
      <p:pic>
        <p:nvPicPr>
          <p:cNvPr id="13" name="Image 2" descr="preencoded.png"/>
          <p:cNvPicPr>
            <a:picLocks noChangeAspect="1"/>
          </p:cNvPicPr>
          <p:nvPr/>
        </p:nvPicPr>
        <p:blipFill>
          <a:blip r:embed="rId5"/>
          <a:stretch>
            <a:fillRect/>
          </a:stretch>
        </p:blipFill>
        <p:spPr>
          <a:xfrm>
            <a:off x="1542812" y="4218146"/>
            <a:ext cx="4919305" cy="1135737"/>
          </a:xfrm>
          <a:prstGeom prst="rect">
            <a:avLst/>
          </a:prstGeom>
        </p:spPr>
      </p:pic>
      <p:sp>
        <p:nvSpPr>
          <p:cNvPr id="14" name="Text 9"/>
          <p:cNvSpPr/>
          <p:nvPr/>
        </p:nvSpPr>
        <p:spPr>
          <a:xfrm>
            <a:off x="3932277" y="4588788"/>
            <a:ext cx="140256" cy="394335"/>
          </a:xfrm>
          <a:prstGeom prst="rect">
            <a:avLst/>
          </a:prstGeom>
          <a:noFill/>
          <a:ln/>
        </p:spPr>
        <p:txBody>
          <a:bodyPr wrap="none" lIns="0" tIns="0" rIns="0" bIns="0" rtlCol="0" anchor="t"/>
          <a:lstStyle/>
          <a:p>
            <a:pPr marL="0" indent="0" algn="ctr">
              <a:lnSpc>
                <a:spcPts val="3100"/>
              </a:lnSpc>
              <a:buNone/>
            </a:pPr>
            <a:r>
              <a:rPr lang="en-US" sz="1900" b="1" dirty="0">
                <a:solidFill>
                  <a:srgbClr val="2A2742"/>
                </a:solidFill>
                <a:latin typeface="Outfit Extra Bold" pitchFamily="34" charset="0"/>
                <a:ea typeface="Outfit Extra Bold" pitchFamily="34" charset="-122"/>
                <a:cs typeface="Outfit Extra Bold" pitchFamily="34" charset="-120"/>
              </a:rPr>
              <a:t>3</a:t>
            </a:r>
            <a:endParaRPr lang="en-US" sz="1900" dirty="0"/>
          </a:p>
        </p:txBody>
      </p:sp>
      <p:sp>
        <p:nvSpPr>
          <p:cNvPr id="15" name="Text 10"/>
          <p:cNvSpPr/>
          <p:nvPr/>
        </p:nvSpPr>
        <p:spPr>
          <a:xfrm>
            <a:off x="6659166" y="4415195"/>
            <a:ext cx="3266242" cy="308015"/>
          </a:xfrm>
          <a:prstGeom prst="rect">
            <a:avLst/>
          </a:prstGeom>
          <a:noFill/>
          <a:ln/>
        </p:spPr>
        <p:txBody>
          <a:bodyPr wrap="none" lIns="0" tIns="0" rIns="0" bIns="0" rtlCol="0" anchor="t"/>
          <a:lstStyle/>
          <a:p>
            <a:pPr marL="0" indent="0" algn="l">
              <a:lnSpc>
                <a:spcPts val="2400"/>
              </a:lnSpc>
              <a:buNone/>
            </a:pPr>
            <a:r>
              <a:rPr lang="en-US" sz="1900" b="1" dirty="0">
                <a:solidFill>
                  <a:srgbClr val="2A2742"/>
                </a:solidFill>
                <a:latin typeface="Outfit Extra Bold" pitchFamily="34" charset="0"/>
                <a:ea typeface="Outfit Extra Bold" pitchFamily="34" charset="-122"/>
                <a:cs typeface="Outfit Extra Bold" pitchFamily="34" charset="-120"/>
              </a:rPr>
              <a:t>Manual Intervention Needed</a:t>
            </a:r>
            <a:endParaRPr lang="en-US" sz="1900" dirty="0"/>
          </a:p>
        </p:txBody>
      </p:sp>
      <p:sp>
        <p:nvSpPr>
          <p:cNvPr id="16" name="Text 11"/>
          <p:cNvSpPr/>
          <p:nvPr/>
        </p:nvSpPr>
        <p:spPr>
          <a:xfrm>
            <a:off x="6659166" y="4841438"/>
            <a:ext cx="4359235" cy="315397"/>
          </a:xfrm>
          <a:prstGeom prst="rect">
            <a:avLst/>
          </a:prstGeom>
          <a:noFill/>
          <a:ln/>
        </p:spPr>
        <p:txBody>
          <a:bodyPr wrap="none" lIns="0" tIns="0" rIns="0" bIns="0" rtlCol="0" anchor="t"/>
          <a:lstStyle/>
          <a:p>
            <a:pPr marL="0" indent="0" algn="l">
              <a:lnSpc>
                <a:spcPts val="2450"/>
              </a:lnSpc>
              <a:buNone/>
            </a:pPr>
            <a:r>
              <a:rPr lang="en-US" sz="1550" dirty="0">
                <a:solidFill>
                  <a:srgbClr val="2A2742"/>
                </a:solidFill>
                <a:latin typeface="Arimo" pitchFamily="34" charset="0"/>
                <a:ea typeface="Arimo" pitchFamily="34" charset="-122"/>
                <a:cs typeface="Arimo" pitchFamily="34" charset="-120"/>
              </a:rPr>
              <a:t>Extensive tuning required for optimal performance</a:t>
            </a:r>
            <a:endParaRPr lang="en-US" sz="1550" dirty="0"/>
          </a:p>
        </p:txBody>
      </p:sp>
      <p:sp>
        <p:nvSpPr>
          <p:cNvPr id="17" name="Shape 12"/>
          <p:cNvSpPr/>
          <p:nvPr/>
        </p:nvSpPr>
        <p:spPr>
          <a:xfrm>
            <a:off x="6511290" y="5368885"/>
            <a:ext cx="7380089" cy="11430"/>
          </a:xfrm>
          <a:prstGeom prst="roundRect">
            <a:avLst>
              <a:gd name="adj" fmla="val 724341"/>
            </a:avLst>
          </a:prstGeom>
          <a:solidFill>
            <a:srgbClr val="BDB8DF"/>
          </a:solidFill>
          <a:ln/>
        </p:spPr>
      </p:sp>
      <p:pic>
        <p:nvPicPr>
          <p:cNvPr id="18" name="Image 3" descr="preencoded.png"/>
          <p:cNvPicPr>
            <a:picLocks noChangeAspect="1"/>
          </p:cNvPicPr>
          <p:nvPr/>
        </p:nvPicPr>
        <p:blipFill>
          <a:blip r:embed="rId6"/>
          <a:stretch>
            <a:fillRect/>
          </a:stretch>
        </p:blipFill>
        <p:spPr>
          <a:xfrm>
            <a:off x="722948" y="5403056"/>
            <a:ext cx="6559034" cy="1135737"/>
          </a:xfrm>
          <a:prstGeom prst="rect">
            <a:avLst/>
          </a:prstGeom>
        </p:spPr>
      </p:pic>
      <p:sp>
        <p:nvSpPr>
          <p:cNvPr id="19" name="Text 13"/>
          <p:cNvSpPr/>
          <p:nvPr/>
        </p:nvSpPr>
        <p:spPr>
          <a:xfrm>
            <a:off x="3926919" y="5773698"/>
            <a:ext cx="151090" cy="394335"/>
          </a:xfrm>
          <a:prstGeom prst="rect">
            <a:avLst/>
          </a:prstGeom>
          <a:noFill/>
          <a:ln/>
        </p:spPr>
        <p:txBody>
          <a:bodyPr wrap="none" lIns="0" tIns="0" rIns="0" bIns="0" rtlCol="0" anchor="t"/>
          <a:lstStyle/>
          <a:p>
            <a:pPr marL="0" indent="0" algn="ctr">
              <a:lnSpc>
                <a:spcPts val="3100"/>
              </a:lnSpc>
              <a:buNone/>
            </a:pPr>
            <a:r>
              <a:rPr lang="en-US" sz="1900" b="1" dirty="0">
                <a:solidFill>
                  <a:srgbClr val="2A2742"/>
                </a:solidFill>
                <a:latin typeface="Outfit Extra Bold" pitchFamily="34" charset="0"/>
                <a:ea typeface="Outfit Extra Bold" pitchFamily="34" charset="-122"/>
                <a:cs typeface="Outfit Extra Bold" pitchFamily="34" charset="-120"/>
              </a:rPr>
              <a:t>4</a:t>
            </a:r>
            <a:endParaRPr lang="en-US" sz="1900" dirty="0"/>
          </a:p>
        </p:txBody>
      </p:sp>
      <p:sp>
        <p:nvSpPr>
          <p:cNvPr id="20" name="Text 14"/>
          <p:cNvSpPr/>
          <p:nvPr/>
        </p:nvSpPr>
        <p:spPr>
          <a:xfrm>
            <a:off x="7479030" y="5600105"/>
            <a:ext cx="2463998" cy="308015"/>
          </a:xfrm>
          <a:prstGeom prst="rect">
            <a:avLst/>
          </a:prstGeom>
          <a:noFill/>
          <a:ln/>
        </p:spPr>
        <p:txBody>
          <a:bodyPr wrap="none" lIns="0" tIns="0" rIns="0" bIns="0" rtlCol="0" anchor="t"/>
          <a:lstStyle/>
          <a:p>
            <a:pPr marL="0" indent="0" algn="l">
              <a:lnSpc>
                <a:spcPts val="2400"/>
              </a:lnSpc>
              <a:buNone/>
            </a:pPr>
            <a:r>
              <a:rPr lang="en-US" sz="1900" b="1" dirty="0">
                <a:solidFill>
                  <a:srgbClr val="2A2742"/>
                </a:solidFill>
                <a:latin typeface="Outfit Extra Bold" pitchFamily="34" charset="0"/>
                <a:ea typeface="Outfit Extra Bold" pitchFamily="34" charset="-122"/>
                <a:cs typeface="Outfit Extra Bold" pitchFamily="34" charset="-120"/>
              </a:rPr>
              <a:t>Limited Accessibility</a:t>
            </a:r>
            <a:endParaRPr lang="en-US" sz="1900" dirty="0"/>
          </a:p>
        </p:txBody>
      </p:sp>
      <p:sp>
        <p:nvSpPr>
          <p:cNvPr id="21" name="Text 15"/>
          <p:cNvSpPr/>
          <p:nvPr/>
        </p:nvSpPr>
        <p:spPr>
          <a:xfrm>
            <a:off x="7479030" y="6026348"/>
            <a:ext cx="5499140" cy="315397"/>
          </a:xfrm>
          <a:prstGeom prst="rect">
            <a:avLst/>
          </a:prstGeom>
          <a:noFill/>
          <a:ln/>
        </p:spPr>
        <p:txBody>
          <a:bodyPr wrap="none" lIns="0" tIns="0" rIns="0" bIns="0" rtlCol="0" anchor="t"/>
          <a:lstStyle/>
          <a:p>
            <a:pPr marL="0" indent="0" algn="l">
              <a:lnSpc>
                <a:spcPts val="2450"/>
              </a:lnSpc>
              <a:buNone/>
            </a:pPr>
            <a:r>
              <a:rPr lang="en-US" sz="1550" dirty="0">
                <a:solidFill>
                  <a:srgbClr val="2A2742"/>
                </a:solidFill>
                <a:latin typeface="Arimo" pitchFamily="34" charset="0"/>
                <a:ea typeface="Arimo" pitchFamily="34" charset="-122"/>
                <a:cs typeface="Arimo" pitchFamily="34" charset="-120"/>
              </a:rPr>
              <a:t>Specialized expertise needed for deployment and maintenance</a:t>
            </a:r>
            <a:endParaRPr lang="en-US" sz="1550" dirty="0"/>
          </a:p>
        </p:txBody>
      </p:sp>
      <p:sp>
        <p:nvSpPr>
          <p:cNvPr id="22" name="Text 16"/>
          <p:cNvSpPr/>
          <p:nvPr/>
        </p:nvSpPr>
        <p:spPr>
          <a:xfrm>
            <a:off x="689848" y="6760488"/>
            <a:ext cx="13250704" cy="630793"/>
          </a:xfrm>
          <a:prstGeom prst="rect">
            <a:avLst/>
          </a:prstGeom>
          <a:noFill/>
          <a:ln/>
        </p:spPr>
        <p:txBody>
          <a:bodyPr wrap="square" lIns="0" tIns="0" rIns="0" bIns="0" rtlCol="0" anchor="t"/>
          <a:lstStyle/>
          <a:p>
            <a:pPr marL="0" indent="0">
              <a:lnSpc>
                <a:spcPts val="2450"/>
              </a:lnSpc>
              <a:buNone/>
            </a:pPr>
            <a:r>
              <a:rPr lang="en-US" sz="1550" dirty="0">
                <a:solidFill>
                  <a:srgbClr val="2A2742"/>
                </a:solidFill>
                <a:latin typeface="Arimo" pitchFamily="34" charset="0"/>
                <a:ea typeface="Arimo" pitchFamily="34" charset="-122"/>
                <a:cs typeface="Arimo" pitchFamily="34" charset="-120"/>
              </a:rPr>
              <a:t>These challenges highlight the urgent need for a more adaptive and efficient approach to ECG analysis that minimizes manual intervention while ensuring reliable diagnostic support.</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711637"/>
            <a:ext cx="7556421" cy="1417558"/>
          </a:xfrm>
          <a:prstGeom prst="rect">
            <a:avLst/>
          </a:prstGeom>
          <a:noFill/>
          <a:ln/>
        </p:spPr>
        <p:txBody>
          <a:bodyPr wrap="squar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Motivation for Automated Arrhythmia Classification</a:t>
            </a:r>
            <a:endParaRPr lang="en-US" sz="4450" dirty="0"/>
          </a:p>
        </p:txBody>
      </p:sp>
      <p:sp>
        <p:nvSpPr>
          <p:cNvPr id="4" name="Shape 1"/>
          <p:cNvSpPr/>
          <p:nvPr/>
        </p:nvSpPr>
        <p:spPr>
          <a:xfrm>
            <a:off x="6280190" y="2469356"/>
            <a:ext cx="3664863" cy="2410897"/>
          </a:xfrm>
          <a:prstGeom prst="roundRect">
            <a:avLst>
              <a:gd name="adj" fmla="val 3952"/>
            </a:avLst>
          </a:prstGeom>
          <a:solidFill>
            <a:srgbClr val="E9E6FA"/>
          </a:solidFill>
          <a:ln w="7620">
            <a:solidFill>
              <a:srgbClr val="BDB8DF"/>
            </a:solidFill>
            <a:prstDash val="solid"/>
          </a:ln>
        </p:spPr>
      </p:sp>
      <p:sp>
        <p:nvSpPr>
          <p:cNvPr id="5" name="Text 2"/>
          <p:cNvSpPr/>
          <p:nvPr/>
        </p:nvSpPr>
        <p:spPr>
          <a:xfrm>
            <a:off x="6514624" y="2703790"/>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Global Health Impact</a:t>
            </a:r>
            <a:endParaRPr lang="en-US" sz="2200" dirty="0"/>
          </a:p>
        </p:txBody>
      </p:sp>
      <p:sp>
        <p:nvSpPr>
          <p:cNvPr id="6" name="Text 3"/>
          <p:cNvSpPr/>
          <p:nvPr/>
        </p:nvSpPr>
        <p:spPr>
          <a:xfrm>
            <a:off x="6514624" y="3194209"/>
            <a:ext cx="3195995" cy="1451610"/>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Heart diseases affect millions worldwide, creating an urgent need for effective ECG analysis tools.</a:t>
            </a:r>
            <a:endParaRPr lang="en-US" sz="1750" dirty="0"/>
          </a:p>
        </p:txBody>
      </p:sp>
      <p:sp>
        <p:nvSpPr>
          <p:cNvPr id="7" name="Shape 4"/>
          <p:cNvSpPr/>
          <p:nvPr/>
        </p:nvSpPr>
        <p:spPr>
          <a:xfrm>
            <a:off x="10171867" y="2469356"/>
            <a:ext cx="3664863" cy="2410897"/>
          </a:xfrm>
          <a:prstGeom prst="roundRect">
            <a:avLst>
              <a:gd name="adj" fmla="val 3952"/>
            </a:avLst>
          </a:prstGeom>
          <a:solidFill>
            <a:srgbClr val="E9E6FA"/>
          </a:solidFill>
          <a:ln w="7620">
            <a:solidFill>
              <a:srgbClr val="BDB8DF"/>
            </a:solidFill>
            <a:prstDash val="solid"/>
          </a:ln>
        </p:spPr>
      </p:sp>
      <p:sp>
        <p:nvSpPr>
          <p:cNvPr id="8" name="Text 5"/>
          <p:cNvSpPr/>
          <p:nvPr/>
        </p:nvSpPr>
        <p:spPr>
          <a:xfrm>
            <a:off x="10406301" y="2703790"/>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Resource Constraints</a:t>
            </a:r>
            <a:endParaRPr lang="en-US" sz="2200" dirty="0"/>
          </a:p>
        </p:txBody>
      </p:sp>
      <p:sp>
        <p:nvSpPr>
          <p:cNvPr id="9" name="Text 6"/>
          <p:cNvSpPr/>
          <p:nvPr/>
        </p:nvSpPr>
        <p:spPr>
          <a:xfrm>
            <a:off x="10406301" y="3194209"/>
            <a:ext cx="3195995" cy="1451610"/>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Many hospitals lack expert cardiologists and technical specialists, hindering timely cardiac care.</a:t>
            </a:r>
            <a:endParaRPr lang="en-US" sz="1750" dirty="0"/>
          </a:p>
        </p:txBody>
      </p:sp>
      <p:sp>
        <p:nvSpPr>
          <p:cNvPr id="10" name="Shape 7"/>
          <p:cNvSpPr/>
          <p:nvPr/>
        </p:nvSpPr>
        <p:spPr>
          <a:xfrm>
            <a:off x="6280190" y="5107067"/>
            <a:ext cx="3664863" cy="2410897"/>
          </a:xfrm>
          <a:prstGeom prst="roundRect">
            <a:avLst>
              <a:gd name="adj" fmla="val 3952"/>
            </a:avLst>
          </a:prstGeom>
          <a:solidFill>
            <a:srgbClr val="E9E6FA"/>
          </a:solidFill>
          <a:ln w="7620">
            <a:solidFill>
              <a:srgbClr val="BDB8DF"/>
            </a:solidFill>
            <a:prstDash val="solid"/>
          </a:ln>
        </p:spPr>
      </p:sp>
      <p:sp>
        <p:nvSpPr>
          <p:cNvPr id="11" name="Text 8"/>
          <p:cNvSpPr/>
          <p:nvPr/>
        </p:nvSpPr>
        <p:spPr>
          <a:xfrm>
            <a:off x="6514624" y="534150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Data Explosion</a:t>
            </a:r>
            <a:endParaRPr lang="en-US" sz="2200" dirty="0"/>
          </a:p>
        </p:txBody>
      </p:sp>
      <p:sp>
        <p:nvSpPr>
          <p:cNvPr id="12" name="Text 9"/>
          <p:cNvSpPr/>
          <p:nvPr/>
        </p:nvSpPr>
        <p:spPr>
          <a:xfrm>
            <a:off x="6514624" y="5831919"/>
            <a:ext cx="3195995" cy="1451610"/>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Modern monitoring devices generate massive amounts of ECG data that overwhelm traditional analysis methods.</a:t>
            </a:r>
            <a:endParaRPr lang="en-US" sz="1750" dirty="0"/>
          </a:p>
        </p:txBody>
      </p:sp>
      <p:sp>
        <p:nvSpPr>
          <p:cNvPr id="13" name="Shape 10"/>
          <p:cNvSpPr/>
          <p:nvPr/>
        </p:nvSpPr>
        <p:spPr>
          <a:xfrm>
            <a:off x="10171867" y="5107067"/>
            <a:ext cx="3664863" cy="2410897"/>
          </a:xfrm>
          <a:prstGeom prst="roundRect">
            <a:avLst>
              <a:gd name="adj" fmla="val 3952"/>
            </a:avLst>
          </a:prstGeom>
          <a:solidFill>
            <a:srgbClr val="E9E6FA"/>
          </a:solidFill>
          <a:ln w="7620">
            <a:solidFill>
              <a:srgbClr val="BDB8DF"/>
            </a:solidFill>
            <a:prstDash val="solid"/>
          </a:ln>
        </p:spPr>
      </p:sp>
      <p:sp>
        <p:nvSpPr>
          <p:cNvPr id="14" name="Text 11"/>
          <p:cNvSpPr/>
          <p:nvPr/>
        </p:nvSpPr>
        <p:spPr>
          <a:xfrm>
            <a:off x="10406301" y="5341501"/>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Accessibility</a:t>
            </a:r>
            <a:endParaRPr lang="en-US" sz="2200" dirty="0"/>
          </a:p>
        </p:txBody>
      </p:sp>
      <p:sp>
        <p:nvSpPr>
          <p:cNvPr id="15" name="Text 12"/>
          <p:cNvSpPr/>
          <p:nvPr/>
        </p:nvSpPr>
        <p:spPr>
          <a:xfrm>
            <a:off x="10406301" y="5831919"/>
            <a:ext cx="3195995" cy="1451610"/>
          </a:xfrm>
          <a:prstGeom prst="rect">
            <a:avLst/>
          </a:prstGeom>
          <a:noFill/>
          <a:ln/>
        </p:spPr>
        <p:txBody>
          <a:bodyPr wrap="square" lIns="0" tIns="0" rIns="0" bIns="0" rtlCol="0" anchor="t"/>
          <a:lstStyle/>
          <a:p>
            <a:pPr marL="0" indent="0">
              <a:lnSpc>
                <a:spcPts val="2850"/>
              </a:lnSpc>
              <a:buNone/>
            </a:pPr>
            <a:r>
              <a:rPr lang="en-US" sz="1750" dirty="0">
                <a:solidFill>
                  <a:srgbClr val="2A2742"/>
                </a:solidFill>
                <a:latin typeface="Arimo" pitchFamily="34" charset="0"/>
                <a:ea typeface="Arimo" pitchFamily="34" charset="-122"/>
                <a:cs typeface="Arimo" pitchFamily="34" charset="-120"/>
              </a:rPr>
              <a:t>Automated systems can make advanced cardiac analysis available to underserved regions and smaller facilities.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731532"/>
          </a:xfrm>
          <a:prstGeom prst="rect">
            <a:avLst/>
          </a:prstGeom>
        </p:spPr>
      </p:pic>
      <p:sp>
        <p:nvSpPr>
          <p:cNvPr id="3" name="Text 0"/>
          <p:cNvSpPr/>
          <p:nvPr/>
        </p:nvSpPr>
        <p:spPr>
          <a:xfrm>
            <a:off x="764858" y="3333750"/>
            <a:ext cx="9260800" cy="682943"/>
          </a:xfrm>
          <a:prstGeom prst="rect">
            <a:avLst/>
          </a:prstGeom>
          <a:noFill/>
          <a:ln/>
        </p:spPr>
        <p:txBody>
          <a:bodyPr wrap="none" lIns="0" tIns="0" rIns="0" bIns="0" rtlCol="0" anchor="t"/>
          <a:lstStyle/>
          <a:p>
            <a:pPr marL="0" indent="0">
              <a:lnSpc>
                <a:spcPts val="5350"/>
              </a:lnSpc>
              <a:buNone/>
            </a:pPr>
            <a:r>
              <a:rPr lang="en-US" sz="4300" b="1" dirty="0">
                <a:solidFill>
                  <a:srgbClr val="231971"/>
                </a:solidFill>
                <a:latin typeface="Outfit Extra Bold" pitchFamily="34" charset="0"/>
                <a:ea typeface="Outfit Extra Bold" pitchFamily="34" charset="-122"/>
                <a:cs typeface="Outfit Extra Bold" pitchFamily="34" charset="-120"/>
              </a:rPr>
              <a:t>Benefits of Automated ECG Analysis</a:t>
            </a:r>
            <a:endParaRPr lang="en-US" sz="4300" dirty="0"/>
          </a:p>
        </p:txBody>
      </p:sp>
      <p:pic>
        <p:nvPicPr>
          <p:cNvPr id="4" name="Image 1" descr="preencoded.png"/>
          <p:cNvPicPr>
            <a:picLocks noChangeAspect="1"/>
          </p:cNvPicPr>
          <p:nvPr/>
        </p:nvPicPr>
        <p:blipFill>
          <a:blip r:embed="rId4"/>
          <a:stretch>
            <a:fillRect/>
          </a:stretch>
        </p:blipFill>
        <p:spPr>
          <a:xfrm>
            <a:off x="764858" y="4344472"/>
            <a:ext cx="3275171" cy="874038"/>
          </a:xfrm>
          <a:prstGeom prst="rect">
            <a:avLst/>
          </a:prstGeom>
        </p:spPr>
      </p:pic>
      <p:sp>
        <p:nvSpPr>
          <p:cNvPr id="5" name="Text 1"/>
          <p:cNvSpPr/>
          <p:nvPr/>
        </p:nvSpPr>
        <p:spPr>
          <a:xfrm>
            <a:off x="983337" y="5546288"/>
            <a:ext cx="2838212" cy="682704"/>
          </a:xfrm>
          <a:prstGeom prst="rect">
            <a:avLst/>
          </a:prstGeom>
          <a:noFill/>
          <a:ln/>
        </p:spPr>
        <p:txBody>
          <a:bodyPr wrap="square" lIns="0" tIns="0" rIns="0" bIns="0" rtlCol="0" anchor="t"/>
          <a:lstStyle/>
          <a:p>
            <a:pPr marL="0" indent="0" algn="l">
              <a:lnSpc>
                <a:spcPts val="2650"/>
              </a:lnSpc>
              <a:buNone/>
            </a:pPr>
            <a:r>
              <a:rPr lang="en-US" sz="2150" b="1" dirty="0">
                <a:solidFill>
                  <a:srgbClr val="2A2742"/>
                </a:solidFill>
                <a:latin typeface="Outfit Extra Bold" pitchFamily="34" charset="0"/>
                <a:ea typeface="Outfit Extra Bold" pitchFamily="34" charset="-122"/>
                <a:cs typeface="Outfit Extra Bold" pitchFamily="34" charset="-120"/>
              </a:rPr>
              <a:t>Reduced Operational Costs</a:t>
            </a:r>
            <a:endParaRPr lang="en-US" sz="2150" dirty="0"/>
          </a:p>
        </p:txBody>
      </p:sp>
      <p:sp>
        <p:nvSpPr>
          <p:cNvPr id="6" name="Text 2"/>
          <p:cNvSpPr/>
          <p:nvPr/>
        </p:nvSpPr>
        <p:spPr>
          <a:xfrm>
            <a:off x="983337" y="6360081"/>
            <a:ext cx="2838212" cy="699135"/>
          </a:xfrm>
          <a:prstGeom prst="rect">
            <a:avLst/>
          </a:prstGeom>
          <a:noFill/>
          <a:ln/>
        </p:spPr>
        <p:txBody>
          <a:bodyPr wrap="square" lIns="0" tIns="0" rIns="0" bIns="0" rtlCol="0" anchor="t"/>
          <a:lstStyle/>
          <a:p>
            <a:pPr marL="0" indent="0" algn="l">
              <a:lnSpc>
                <a:spcPts val="2750"/>
              </a:lnSpc>
              <a:buNone/>
            </a:pPr>
            <a:r>
              <a:rPr lang="en-US" sz="1700" dirty="0">
                <a:solidFill>
                  <a:srgbClr val="2A2742"/>
                </a:solidFill>
                <a:latin typeface="Arimo" pitchFamily="34" charset="0"/>
                <a:ea typeface="Arimo" pitchFamily="34" charset="-122"/>
                <a:cs typeface="Arimo" pitchFamily="34" charset="-120"/>
              </a:rPr>
              <a:t>Minimizes need for technical specialists</a:t>
            </a:r>
            <a:endParaRPr lang="en-US" sz="1700" dirty="0"/>
          </a:p>
        </p:txBody>
      </p:sp>
      <p:pic>
        <p:nvPicPr>
          <p:cNvPr id="7" name="Image 2" descr="preencoded.png"/>
          <p:cNvPicPr>
            <a:picLocks noChangeAspect="1"/>
          </p:cNvPicPr>
          <p:nvPr/>
        </p:nvPicPr>
        <p:blipFill>
          <a:blip r:embed="rId5"/>
          <a:stretch>
            <a:fillRect/>
          </a:stretch>
        </p:blipFill>
        <p:spPr>
          <a:xfrm>
            <a:off x="4040029" y="4344472"/>
            <a:ext cx="3275171" cy="874038"/>
          </a:xfrm>
          <a:prstGeom prst="rect">
            <a:avLst/>
          </a:prstGeom>
        </p:spPr>
      </p:pic>
      <p:sp>
        <p:nvSpPr>
          <p:cNvPr id="8" name="Text 3"/>
          <p:cNvSpPr/>
          <p:nvPr/>
        </p:nvSpPr>
        <p:spPr>
          <a:xfrm>
            <a:off x="4258508" y="5546288"/>
            <a:ext cx="2838212" cy="682704"/>
          </a:xfrm>
          <a:prstGeom prst="rect">
            <a:avLst/>
          </a:prstGeom>
          <a:noFill/>
          <a:ln/>
        </p:spPr>
        <p:txBody>
          <a:bodyPr wrap="square" lIns="0" tIns="0" rIns="0" bIns="0" rtlCol="0" anchor="t"/>
          <a:lstStyle/>
          <a:p>
            <a:pPr marL="0" indent="0" algn="l">
              <a:lnSpc>
                <a:spcPts val="2650"/>
              </a:lnSpc>
              <a:buNone/>
            </a:pPr>
            <a:r>
              <a:rPr lang="en-US" sz="2150" b="1" dirty="0">
                <a:solidFill>
                  <a:srgbClr val="2A2742"/>
                </a:solidFill>
                <a:latin typeface="Outfit Extra Bold" pitchFamily="34" charset="0"/>
                <a:ea typeface="Outfit Extra Bold" pitchFamily="34" charset="-122"/>
                <a:cs typeface="Outfit Extra Bold" pitchFamily="34" charset="-120"/>
              </a:rPr>
              <a:t>Improved Patient Care</a:t>
            </a:r>
            <a:endParaRPr lang="en-US" sz="2150" dirty="0"/>
          </a:p>
        </p:txBody>
      </p:sp>
      <p:sp>
        <p:nvSpPr>
          <p:cNvPr id="9" name="Text 4"/>
          <p:cNvSpPr/>
          <p:nvPr/>
        </p:nvSpPr>
        <p:spPr>
          <a:xfrm>
            <a:off x="4258508" y="6360081"/>
            <a:ext cx="2838212" cy="699135"/>
          </a:xfrm>
          <a:prstGeom prst="rect">
            <a:avLst/>
          </a:prstGeom>
          <a:noFill/>
          <a:ln/>
        </p:spPr>
        <p:txBody>
          <a:bodyPr wrap="square" lIns="0" tIns="0" rIns="0" bIns="0" rtlCol="0" anchor="t"/>
          <a:lstStyle/>
          <a:p>
            <a:pPr marL="0" indent="0" algn="l">
              <a:lnSpc>
                <a:spcPts val="2750"/>
              </a:lnSpc>
              <a:buNone/>
            </a:pPr>
            <a:r>
              <a:rPr lang="en-US" sz="1700" dirty="0">
                <a:solidFill>
                  <a:srgbClr val="2A2742"/>
                </a:solidFill>
                <a:latin typeface="Arimo" pitchFamily="34" charset="0"/>
                <a:ea typeface="Arimo" pitchFamily="34" charset="-122"/>
                <a:cs typeface="Arimo" pitchFamily="34" charset="-120"/>
              </a:rPr>
              <a:t>Enables faster, more reliable arrhythmia detection</a:t>
            </a:r>
            <a:endParaRPr lang="en-US" sz="1700" dirty="0"/>
          </a:p>
        </p:txBody>
      </p:sp>
      <p:pic>
        <p:nvPicPr>
          <p:cNvPr id="10" name="Image 3" descr="preencoded.png"/>
          <p:cNvPicPr>
            <a:picLocks noChangeAspect="1"/>
          </p:cNvPicPr>
          <p:nvPr/>
        </p:nvPicPr>
        <p:blipFill>
          <a:blip r:embed="rId6"/>
          <a:stretch>
            <a:fillRect/>
          </a:stretch>
        </p:blipFill>
        <p:spPr>
          <a:xfrm>
            <a:off x="7315200" y="4344472"/>
            <a:ext cx="3275171" cy="874038"/>
          </a:xfrm>
          <a:prstGeom prst="rect">
            <a:avLst/>
          </a:prstGeom>
        </p:spPr>
      </p:pic>
      <p:sp>
        <p:nvSpPr>
          <p:cNvPr id="11" name="Text 5"/>
          <p:cNvSpPr/>
          <p:nvPr/>
        </p:nvSpPr>
        <p:spPr>
          <a:xfrm>
            <a:off x="7533680" y="5546288"/>
            <a:ext cx="2838212" cy="682704"/>
          </a:xfrm>
          <a:prstGeom prst="rect">
            <a:avLst/>
          </a:prstGeom>
          <a:noFill/>
          <a:ln/>
        </p:spPr>
        <p:txBody>
          <a:bodyPr wrap="square" lIns="0" tIns="0" rIns="0" bIns="0" rtlCol="0" anchor="t"/>
          <a:lstStyle/>
          <a:p>
            <a:pPr marL="0" indent="0" algn="l">
              <a:lnSpc>
                <a:spcPts val="2650"/>
              </a:lnSpc>
              <a:buNone/>
            </a:pPr>
            <a:r>
              <a:rPr lang="en-US" sz="2150" b="1" dirty="0">
                <a:solidFill>
                  <a:srgbClr val="2A2742"/>
                </a:solidFill>
                <a:latin typeface="Outfit Extra Bold" pitchFamily="34" charset="0"/>
                <a:ea typeface="Outfit Extra Bold" pitchFamily="34" charset="-122"/>
                <a:cs typeface="Outfit Extra Bold" pitchFamily="34" charset="-120"/>
              </a:rPr>
              <a:t>Increased Accessibility</a:t>
            </a:r>
            <a:endParaRPr lang="en-US" sz="2150" dirty="0"/>
          </a:p>
        </p:txBody>
      </p:sp>
      <p:sp>
        <p:nvSpPr>
          <p:cNvPr id="12" name="Text 6"/>
          <p:cNvSpPr/>
          <p:nvPr/>
        </p:nvSpPr>
        <p:spPr>
          <a:xfrm>
            <a:off x="7533680" y="6360081"/>
            <a:ext cx="2838212" cy="1048703"/>
          </a:xfrm>
          <a:prstGeom prst="rect">
            <a:avLst/>
          </a:prstGeom>
          <a:noFill/>
          <a:ln/>
        </p:spPr>
        <p:txBody>
          <a:bodyPr wrap="square" lIns="0" tIns="0" rIns="0" bIns="0" rtlCol="0" anchor="t"/>
          <a:lstStyle/>
          <a:p>
            <a:pPr marL="0" indent="0" algn="l">
              <a:lnSpc>
                <a:spcPts val="2750"/>
              </a:lnSpc>
              <a:buNone/>
            </a:pPr>
            <a:r>
              <a:rPr lang="en-US" sz="1700" dirty="0">
                <a:solidFill>
                  <a:srgbClr val="2A2742"/>
                </a:solidFill>
                <a:latin typeface="Arimo" pitchFamily="34" charset="0"/>
                <a:ea typeface="Arimo" pitchFamily="34" charset="-122"/>
                <a:cs typeface="Arimo" pitchFamily="34" charset="-120"/>
              </a:rPr>
              <a:t>Makes advanced analysis available to more healthcare providers</a:t>
            </a:r>
            <a:endParaRPr lang="en-US" sz="1700" dirty="0"/>
          </a:p>
        </p:txBody>
      </p:sp>
      <p:pic>
        <p:nvPicPr>
          <p:cNvPr id="13" name="Image 4" descr="preencoded.png"/>
          <p:cNvPicPr>
            <a:picLocks noChangeAspect="1"/>
          </p:cNvPicPr>
          <p:nvPr/>
        </p:nvPicPr>
        <p:blipFill>
          <a:blip r:embed="rId7"/>
          <a:stretch>
            <a:fillRect/>
          </a:stretch>
        </p:blipFill>
        <p:spPr>
          <a:xfrm>
            <a:off x="10590371" y="4344472"/>
            <a:ext cx="3275171" cy="874038"/>
          </a:xfrm>
          <a:prstGeom prst="rect">
            <a:avLst/>
          </a:prstGeom>
        </p:spPr>
      </p:pic>
      <p:sp>
        <p:nvSpPr>
          <p:cNvPr id="14" name="Text 7"/>
          <p:cNvSpPr/>
          <p:nvPr/>
        </p:nvSpPr>
        <p:spPr>
          <a:xfrm>
            <a:off x="10808851" y="5546288"/>
            <a:ext cx="2731532" cy="341352"/>
          </a:xfrm>
          <a:prstGeom prst="rect">
            <a:avLst/>
          </a:prstGeom>
          <a:noFill/>
          <a:ln/>
        </p:spPr>
        <p:txBody>
          <a:bodyPr wrap="none" lIns="0" tIns="0" rIns="0" bIns="0" rtlCol="0" anchor="t"/>
          <a:lstStyle/>
          <a:p>
            <a:pPr marL="0" indent="0" algn="l">
              <a:lnSpc>
                <a:spcPts val="2650"/>
              </a:lnSpc>
              <a:buNone/>
            </a:pPr>
            <a:r>
              <a:rPr lang="en-US" sz="2150" b="1" dirty="0">
                <a:solidFill>
                  <a:srgbClr val="2A2742"/>
                </a:solidFill>
                <a:latin typeface="Outfit Extra Bold" pitchFamily="34" charset="0"/>
                <a:ea typeface="Outfit Extra Bold" pitchFamily="34" charset="-122"/>
                <a:cs typeface="Outfit Extra Bold" pitchFamily="34" charset="-120"/>
              </a:rPr>
              <a:t>Enhanced Efficiency</a:t>
            </a:r>
            <a:endParaRPr lang="en-US" sz="2150" dirty="0"/>
          </a:p>
        </p:txBody>
      </p:sp>
      <p:sp>
        <p:nvSpPr>
          <p:cNvPr id="15" name="Text 8"/>
          <p:cNvSpPr/>
          <p:nvPr/>
        </p:nvSpPr>
        <p:spPr>
          <a:xfrm>
            <a:off x="10808851" y="6018728"/>
            <a:ext cx="2838212" cy="1048703"/>
          </a:xfrm>
          <a:prstGeom prst="rect">
            <a:avLst/>
          </a:prstGeom>
          <a:noFill/>
          <a:ln/>
        </p:spPr>
        <p:txBody>
          <a:bodyPr wrap="square" lIns="0" tIns="0" rIns="0" bIns="0" rtlCol="0" anchor="t"/>
          <a:lstStyle/>
          <a:p>
            <a:pPr marL="0" indent="0" algn="l">
              <a:lnSpc>
                <a:spcPts val="2750"/>
              </a:lnSpc>
              <a:buNone/>
            </a:pPr>
            <a:r>
              <a:rPr lang="en-US" sz="1700" dirty="0">
                <a:solidFill>
                  <a:srgbClr val="2A2742"/>
                </a:solidFill>
                <a:latin typeface="Arimo" pitchFamily="34" charset="0"/>
                <a:ea typeface="Arimo" pitchFamily="34" charset="-122"/>
                <a:cs typeface="Arimo" pitchFamily="34" charset="-120"/>
              </a:rPr>
              <a:t>Processes large volumes of ECG data quickly and accurately</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301954"/>
            <a:ext cx="7670125" cy="708779"/>
          </a:xfrm>
          <a:prstGeom prst="rect">
            <a:avLst/>
          </a:prstGeom>
          <a:noFill/>
          <a:ln/>
        </p:spPr>
        <p:txBody>
          <a:bodyPr wrap="none" lIns="0" tIns="0" rIns="0" bIns="0" rtlCol="0" anchor="t"/>
          <a:lstStyle/>
          <a:p>
            <a:pPr marL="0" indent="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MIT-BIH Arrhythmia Dataset</a:t>
            </a:r>
            <a:endParaRPr lang="en-US" sz="4450" dirty="0"/>
          </a:p>
        </p:txBody>
      </p:sp>
      <p:sp>
        <p:nvSpPr>
          <p:cNvPr id="3" name="Text 1"/>
          <p:cNvSpPr/>
          <p:nvPr/>
        </p:nvSpPr>
        <p:spPr>
          <a:xfrm>
            <a:off x="793790" y="3577709"/>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Dataset Overview</a:t>
            </a:r>
            <a:endParaRPr lang="en-US" sz="2200" dirty="0"/>
          </a:p>
        </p:txBody>
      </p:sp>
      <p:sp>
        <p:nvSpPr>
          <p:cNvPr id="4" name="Text 2"/>
          <p:cNvSpPr/>
          <p:nvPr/>
        </p:nvSpPr>
        <p:spPr>
          <a:xfrm>
            <a:off x="793790" y="415885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itchFamily="34" charset="0"/>
                <a:ea typeface="Arimo" pitchFamily="34" charset="-122"/>
                <a:cs typeface="Arimo" pitchFamily="34" charset="-120"/>
              </a:rPr>
              <a:t>48 half-hour recordings of two-channel ambulatory ECG</a:t>
            </a:r>
            <a:endParaRPr lang="en-US" sz="1750" dirty="0"/>
          </a:p>
        </p:txBody>
      </p:sp>
      <p:sp>
        <p:nvSpPr>
          <p:cNvPr id="5" name="Text 3"/>
          <p:cNvSpPr/>
          <p:nvPr/>
        </p:nvSpPr>
        <p:spPr>
          <a:xfrm>
            <a:off x="793790" y="460105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itchFamily="34" charset="0"/>
                <a:ea typeface="Arimo" pitchFamily="34" charset="-122"/>
                <a:cs typeface="Arimo" pitchFamily="34" charset="-120"/>
              </a:rPr>
              <a:t>Obtained from 47 subjects at Beth Israel Hospital</a:t>
            </a:r>
            <a:endParaRPr lang="en-US" sz="1750" dirty="0"/>
          </a:p>
        </p:txBody>
      </p:sp>
      <p:sp>
        <p:nvSpPr>
          <p:cNvPr id="6" name="Text 4"/>
          <p:cNvSpPr/>
          <p:nvPr/>
        </p:nvSpPr>
        <p:spPr>
          <a:xfrm>
            <a:off x="793790" y="504324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itchFamily="34" charset="0"/>
                <a:ea typeface="Arimo" pitchFamily="34" charset="-122"/>
                <a:cs typeface="Arimo" pitchFamily="34" charset="-120"/>
              </a:rPr>
              <a:t>Digitized at 360 samples per second per channel</a:t>
            </a:r>
            <a:endParaRPr lang="en-US" sz="1750" dirty="0"/>
          </a:p>
        </p:txBody>
      </p:sp>
      <p:sp>
        <p:nvSpPr>
          <p:cNvPr id="7" name="Text 5"/>
          <p:cNvSpPr/>
          <p:nvPr/>
        </p:nvSpPr>
        <p:spPr>
          <a:xfrm>
            <a:off x="793790" y="548544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itchFamily="34" charset="0"/>
                <a:ea typeface="Arimo" pitchFamily="34" charset="-122"/>
                <a:cs typeface="Arimo" pitchFamily="34" charset="-120"/>
              </a:rPr>
              <a:t>11-bit resolution over a 10mV range</a:t>
            </a:r>
            <a:endParaRPr lang="en-US" sz="1750" dirty="0"/>
          </a:p>
        </p:txBody>
      </p:sp>
      <p:sp>
        <p:nvSpPr>
          <p:cNvPr id="8" name="Text 6"/>
          <p:cNvSpPr/>
          <p:nvPr/>
        </p:nvSpPr>
        <p:spPr>
          <a:xfrm>
            <a:off x="7599521" y="3577709"/>
            <a:ext cx="2835235" cy="354330"/>
          </a:xfrm>
          <a:prstGeom prst="rect">
            <a:avLst/>
          </a:prstGeom>
          <a:noFill/>
          <a:ln/>
        </p:spPr>
        <p:txBody>
          <a:bodyPr wrap="none" lIns="0" tIns="0" rIns="0" bIns="0" rtlCol="0" anchor="t"/>
          <a:lstStyle/>
          <a:p>
            <a:pPr marL="0" indent="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Key Characteristics</a:t>
            </a:r>
            <a:endParaRPr lang="en-US" sz="2200" dirty="0"/>
          </a:p>
        </p:txBody>
      </p:sp>
      <p:sp>
        <p:nvSpPr>
          <p:cNvPr id="9" name="Text 7"/>
          <p:cNvSpPr/>
          <p:nvPr/>
        </p:nvSpPr>
        <p:spPr>
          <a:xfrm>
            <a:off x="7599521" y="4158853"/>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itchFamily="34" charset="0"/>
                <a:ea typeface="Arimo" pitchFamily="34" charset="-122"/>
                <a:cs typeface="Arimo" pitchFamily="34" charset="-120"/>
              </a:rPr>
              <a:t>Over 109,000 labeled heartbeats</a:t>
            </a:r>
            <a:endParaRPr lang="en-US" sz="1750" dirty="0"/>
          </a:p>
        </p:txBody>
      </p:sp>
      <p:sp>
        <p:nvSpPr>
          <p:cNvPr id="10" name="Text 8"/>
          <p:cNvSpPr/>
          <p:nvPr/>
        </p:nvSpPr>
        <p:spPr>
          <a:xfrm>
            <a:off x="7599521" y="4601051"/>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itchFamily="34" charset="0"/>
                <a:ea typeface="Arimo" pitchFamily="34" charset="-122"/>
                <a:cs typeface="Arimo" pitchFamily="34" charset="-120"/>
              </a:rPr>
              <a:t>5 main arrhythmia classes</a:t>
            </a:r>
            <a:endParaRPr lang="en-US" sz="1750" dirty="0"/>
          </a:p>
        </p:txBody>
      </p:sp>
      <p:sp>
        <p:nvSpPr>
          <p:cNvPr id="11" name="Text 9"/>
          <p:cNvSpPr/>
          <p:nvPr/>
        </p:nvSpPr>
        <p:spPr>
          <a:xfrm>
            <a:off x="7599521" y="5043249"/>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itchFamily="34" charset="0"/>
                <a:ea typeface="Arimo" pitchFamily="34" charset="-122"/>
                <a:cs typeface="Arimo" pitchFamily="34" charset="-120"/>
              </a:rPr>
              <a:t>Includes both clean signals and those with noise</a:t>
            </a:r>
            <a:endParaRPr lang="en-US" sz="1750" dirty="0"/>
          </a:p>
        </p:txBody>
      </p:sp>
      <p:sp>
        <p:nvSpPr>
          <p:cNvPr id="12" name="Text 10"/>
          <p:cNvSpPr/>
          <p:nvPr/>
        </p:nvSpPr>
        <p:spPr>
          <a:xfrm>
            <a:off x="7599521" y="5485448"/>
            <a:ext cx="62447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2A2742"/>
                </a:solidFill>
                <a:latin typeface="Arimo" pitchFamily="34" charset="0"/>
                <a:ea typeface="Arimo" pitchFamily="34" charset="-122"/>
                <a:cs typeface="Arimo" pitchFamily="34" charset="-120"/>
              </a:rPr>
              <a:t>Annotations provided by expert cardiologists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1344</Words>
  <Application>Microsoft Office PowerPoint</Application>
  <PresentationFormat>Custom</PresentationFormat>
  <Paragraphs>215</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Outfit Extra Bold</vt:lpstr>
      <vt:lpstr>Arimo</vt:lpstr>
      <vt:lpstr>Arial</vt:lpstr>
      <vt:lpstr>Arimo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mani vidyadhar</cp:lastModifiedBy>
  <cp:revision>1</cp:revision>
  <dcterms:created xsi:type="dcterms:W3CDTF">2024-12-31T04:19:22Z</dcterms:created>
  <dcterms:modified xsi:type="dcterms:W3CDTF">2025-03-12T04:11:33Z</dcterms:modified>
</cp:coreProperties>
</file>